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handoutMasterIdLst>
    <p:handoutMasterId r:id="rId40"/>
  </p:handoutMasterIdLst>
  <p:sldIdLst>
    <p:sldId id="278" r:id="rId2"/>
    <p:sldId id="310" r:id="rId3"/>
    <p:sldId id="290" r:id="rId4"/>
    <p:sldId id="291" r:id="rId5"/>
    <p:sldId id="274" r:id="rId6"/>
    <p:sldId id="282" r:id="rId7"/>
    <p:sldId id="277" r:id="rId8"/>
    <p:sldId id="315" r:id="rId9"/>
    <p:sldId id="311" r:id="rId10"/>
    <p:sldId id="279" r:id="rId11"/>
    <p:sldId id="312" r:id="rId12"/>
    <p:sldId id="316" r:id="rId13"/>
    <p:sldId id="264" r:id="rId14"/>
    <p:sldId id="284" r:id="rId15"/>
    <p:sldId id="269" r:id="rId16"/>
    <p:sldId id="293" r:id="rId17"/>
    <p:sldId id="288" r:id="rId18"/>
    <p:sldId id="285" r:id="rId19"/>
    <p:sldId id="263" r:id="rId20"/>
    <p:sldId id="302" r:id="rId21"/>
    <p:sldId id="303" r:id="rId22"/>
    <p:sldId id="304" r:id="rId23"/>
    <p:sldId id="283" r:id="rId24"/>
    <p:sldId id="266" r:id="rId25"/>
    <p:sldId id="287" r:id="rId26"/>
    <p:sldId id="267" r:id="rId27"/>
    <p:sldId id="295" r:id="rId28"/>
    <p:sldId id="313" r:id="rId29"/>
    <p:sldId id="301" r:id="rId30"/>
    <p:sldId id="314" r:id="rId31"/>
    <p:sldId id="300" r:id="rId32"/>
    <p:sldId id="297" r:id="rId33"/>
    <p:sldId id="305" r:id="rId34"/>
    <p:sldId id="256" r:id="rId35"/>
    <p:sldId id="307" r:id="rId36"/>
    <p:sldId id="317" r:id="rId37"/>
    <p:sldId id="294" r:id="rId38"/>
  </p:sldIdLst>
  <p:sldSz cx="12192000" cy="6858000"/>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ll Gut" initials="TG" lastIdx="11" clrIdx="0">
    <p:extLst>
      <p:ext uri="{19B8F6BF-5375-455C-9EA6-DF929625EA0E}">
        <p15:presenceInfo xmlns:p15="http://schemas.microsoft.com/office/powerpoint/2012/main" userId="Till Gut" providerId="None"/>
      </p:ext>
    </p:extLst>
  </p:cmAuthor>
  <p:cmAuthor id="2" name="Elsa Garcia-Maltras De Blas" initials="EGDB" lastIdx="10" clrIdx="1">
    <p:extLst>
      <p:ext uri="{19B8F6BF-5375-455C-9EA6-DF929625EA0E}">
        <p15:presenceInfo xmlns:p15="http://schemas.microsoft.com/office/powerpoint/2012/main" userId="S::elsa.garcia-maltras@fiscal.es::ead65ba4-d040-41b4-90d3-5bf7b5270d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C8B"/>
    <a:srgbClr val="B4AEA8"/>
    <a:srgbClr val="8B827B"/>
    <a:srgbClr val="E8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182" autoAdjust="0"/>
  </p:normalViewPr>
  <p:slideViewPr>
    <p:cSldViewPr snapToGrid="0">
      <p:cViewPr varScale="1">
        <p:scale>
          <a:sx n="52" d="100"/>
          <a:sy n="52" d="100"/>
        </p:scale>
        <p:origin x="1824" y="53"/>
      </p:cViewPr>
      <p:guideLst/>
    </p:cSldViewPr>
  </p:slideViewPr>
  <p:outlineViewPr>
    <p:cViewPr>
      <p:scale>
        <a:sx n="33" d="100"/>
        <a:sy n="33" d="100"/>
      </p:scale>
      <p:origin x="0" y="-13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isa Mets" userId="ae095253-9aa3-4f40-85b7-521544bed8c7" providerId="ADAL" clId="{AD3D1555-42B7-4B4D-929F-3FDB3ED722C5}"/>
    <pc:docChg chg="modSld">
      <pc:chgData name="Liisa Mets" userId="ae095253-9aa3-4f40-85b7-521544bed8c7" providerId="ADAL" clId="{AD3D1555-42B7-4B4D-929F-3FDB3ED722C5}" dt="2022-01-11T12:13:43.069" v="0" actId="1076"/>
      <pc:docMkLst>
        <pc:docMk/>
      </pc:docMkLst>
      <pc:sldChg chg="modSp mod">
        <pc:chgData name="Liisa Mets" userId="ae095253-9aa3-4f40-85b7-521544bed8c7" providerId="ADAL" clId="{AD3D1555-42B7-4B4D-929F-3FDB3ED722C5}" dt="2022-01-11T12:13:43.069" v="0" actId="1076"/>
        <pc:sldMkLst>
          <pc:docMk/>
          <pc:sldMk cId="4031856780" sldId="263"/>
        </pc:sldMkLst>
        <pc:picChg chg="mod">
          <ac:chgData name="Liisa Mets" userId="ae095253-9aa3-4f40-85b7-521544bed8c7" providerId="ADAL" clId="{AD3D1555-42B7-4B4D-929F-3FDB3ED722C5}" dt="2022-01-11T12:13:43.069" v="0" actId="1076"/>
          <ac:picMkLst>
            <pc:docMk/>
            <pc:sldMk cId="4031856780" sldId="263"/>
            <ac:picMk id="4"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Usuarios\ju354822\AppData\Local\Temp\gni-based-own-resource-2.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dirty="0"/>
              <a:t>KOKKU: 1824,3 MILJARDIT EUROT</a:t>
            </a:r>
            <a:endParaRPr lang="et-EE" sz="32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doughnutChart>
        <c:varyColors val="1"/>
        <c:ser>
          <c:idx val="0"/>
          <c:order val="0"/>
          <c:tx>
            <c:strRef>
              <c:f>Hoja1!$B$1</c:f>
              <c:strCache>
                <c:ptCount val="1"/>
                <c:pt idx="0">
                  <c:v>EU expenditure 2021-2027</c:v>
                </c:pt>
              </c:strCache>
            </c:strRef>
          </c:tx>
          <c:dPt>
            <c:idx val="0"/>
            <c:bubble3D val="0"/>
            <c:spPr>
              <a:solidFill>
                <a:schemeClr val="accent1"/>
              </a:solidFill>
              <a:ln w="19050">
                <a:solidFill>
                  <a:schemeClr val="lt1"/>
                </a:solidFill>
              </a:ln>
              <a:effectLst/>
            </c:spPr>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C6AE-424C-B1DF-B215EB8A06E7}"/>
              </c:ext>
            </c:extLst>
          </c:dPt>
          <c:dPt>
            <c:idx val="1"/>
            <c:bubble3D val="0"/>
            <c:spPr>
              <a:solidFill>
                <a:schemeClr val="accent2"/>
              </a:solidFill>
              <a:ln w="19050">
                <a:solidFill>
                  <a:schemeClr val="lt1"/>
                </a:solidFill>
              </a:ln>
              <a:effectLst/>
            </c:spPr>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C6AE-424C-B1DF-B215EB8A06E7}"/>
              </c:ext>
            </c:extLst>
          </c:dPt>
          <c:cat>
            <c:strRef>
              <c:f>Hoja1!$A$2:$A$3</c:f>
              <c:strCache>
                <c:ptCount val="2"/>
                <c:pt idx="0">
                  <c:v>MFF</c:v>
                </c:pt>
                <c:pt idx="1">
                  <c:v>NGEU</c:v>
                </c:pt>
              </c:strCache>
            </c:strRef>
          </c:cat>
          <c:val>
            <c:numRef>
              <c:f>Hoja1!$B$2:$B$3</c:f>
              <c:numCache>
                <c:formatCode>General</c:formatCode>
                <c:ptCount val="2"/>
                <c:pt idx="0">
                  <c:v>1824.3</c:v>
                </c:pt>
                <c:pt idx="1">
                  <c:v>750</c:v>
                </c:pt>
              </c:numCache>
            </c:numRef>
          </c:val>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68F4-45A8-BFD8-4808947AD1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607706979613848"/>
          <c:y val="7.40579335193010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barChart>
        <c:barDir val="col"/>
        <c:grouping val="clustered"/>
        <c:varyColors val="0"/>
        <c:ser>
          <c:idx val="0"/>
          <c:order val="0"/>
          <c:tx>
            <c:strRef>
              <c:f>'gni-based-own-resource-2'!$B$1</c:f>
              <c:strCache>
                <c:ptCount val="1"/>
                <c:pt idx="0">
                  <c:v>GNI-based own resouce 2019 (EUR million)</c:v>
                </c:pt>
              </c:strCache>
            </c:strRef>
          </c:tx>
          <c:spPr>
            <a:solidFill>
              <a:schemeClr val="accent1"/>
            </a:solidFill>
            <a:ln>
              <a:noFill/>
            </a:ln>
            <a:effectLst/>
          </c:spPr>
          <c:invertIfNegative val="0"/>
          <c:cat>
            <c:strRef>
              <c:f>'gni-based-own-resource-2'!$A$2:$A$29</c:f>
              <c:strCache>
                <c:ptCount val="28"/>
                <c:pt idx="0">
                  <c:v>BE</c:v>
                </c:pt>
                <c:pt idx="1">
                  <c:v>BG</c:v>
                </c:pt>
                <c:pt idx="2">
                  <c:v>CZ</c:v>
                </c:pt>
                <c:pt idx="3">
                  <c:v>DK</c:v>
                </c:pt>
                <c:pt idx="4">
                  <c:v>DE</c:v>
                </c:pt>
                <c:pt idx="5">
                  <c:v>EE</c:v>
                </c:pt>
                <c:pt idx="6">
                  <c:v>IE</c:v>
                </c:pt>
                <c:pt idx="7">
                  <c:v>EL</c:v>
                </c:pt>
                <c:pt idx="8">
                  <c:v>ES</c:v>
                </c:pt>
                <c:pt idx="9">
                  <c:v>FR</c:v>
                </c:pt>
                <c:pt idx="10">
                  <c:v>HR</c:v>
                </c:pt>
                <c:pt idx="11">
                  <c:v>IT</c:v>
                </c:pt>
                <c:pt idx="12">
                  <c:v>CY</c:v>
                </c:pt>
                <c:pt idx="13">
                  <c:v>LV</c:v>
                </c:pt>
                <c:pt idx="14">
                  <c:v>LT</c:v>
                </c:pt>
                <c:pt idx="15">
                  <c:v>LU</c:v>
                </c:pt>
                <c:pt idx="16">
                  <c:v>HU</c:v>
                </c:pt>
                <c:pt idx="17">
                  <c:v>MT</c:v>
                </c:pt>
                <c:pt idx="18">
                  <c:v>NL</c:v>
                </c:pt>
                <c:pt idx="19">
                  <c:v>AT</c:v>
                </c:pt>
                <c:pt idx="20">
                  <c:v>PL</c:v>
                </c:pt>
                <c:pt idx="21">
                  <c:v>PT</c:v>
                </c:pt>
                <c:pt idx="22">
                  <c:v>RO</c:v>
                </c:pt>
                <c:pt idx="23">
                  <c:v>SI</c:v>
                </c:pt>
                <c:pt idx="24">
                  <c:v>SK</c:v>
                </c:pt>
                <c:pt idx="25">
                  <c:v>FI</c:v>
                </c:pt>
                <c:pt idx="26">
                  <c:v>SE</c:v>
                </c:pt>
                <c:pt idx="27">
                  <c:v>UK</c:v>
                </c:pt>
              </c:strCache>
            </c:strRef>
          </c:cat>
          <c:val>
            <c:numRef>
              <c:f>'gni-based-own-resource-2'!$B$2:$B$29</c:f>
              <c:numCache>
                <c:formatCode>General</c:formatCode>
                <c:ptCount val="28"/>
                <c:pt idx="0">
                  <c:v>3067.5889972999998</c:v>
                </c:pt>
                <c:pt idx="1">
                  <c:v>380.134615819999</c:v>
                </c:pt>
                <c:pt idx="2">
                  <c:v>1347.63862935</c:v>
                </c:pt>
                <c:pt idx="3">
                  <c:v>2090.9136885399898</c:v>
                </c:pt>
                <c:pt idx="4">
                  <c:v>23775.128932469899</c:v>
                </c:pt>
                <c:pt idx="5">
                  <c:v>179.6801122</c:v>
                </c:pt>
                <c:pt idx="6">
                  <c:v>1627.19794391</c:v>
                </c:pt>
                <c:pt idx="7">
                  <c:v>1232.04021311</c:v>
                </c:pt>
                <c:pt idx="8">
                  <c:v>8132.3952567599999</c:v>
                </c:pt>
                <c:pt idx="9">
                  <c:v>16685.702551449998</c:v>
                </c:pt>
                <c:pt idx="10">
                  <c:v>346.81683563000001</c:v>
                </c:pt>
                <c:pt idx="11">
                  <c:v>11982.67455464</c:v>
                </c:pt>
                <c:pt idx="12">
                  <c:v>142.39149495000001</c:v>
                </c:pt>
                <c:pt idx="13">
                  <c:v>196.12902715000001</c:v>
                </c:pt>
                <c:pt idx="14">
                  <c:v>295.52025378000002</c:v>
                </c:pt>
                <c:pt idx="15">
                  <c:v>282.35070558000001</c:v>
                </c:pt>
                <c:pt idx="16">
                  <c:v>870.66245546000005</c:v>
                </c:pt>
                <c:pt idx="17">
                  <c:v>83.015826230000002</c:v>
                </c:pt>
                <c:pt idx="18">
                  <c:v>5640.0968810300001</c:v>
                </c:pt>
                <c:pt idx="19">
                  <c:v>2634.9221248899998</c:v>
                </c:pt>
                <c:pt idx="20">
                  <c:v>3276.72725416</c:v>
                </c:pt>
                <c:pt idx="21">
                  <c:v>1331.52424976</c:v>
                </c:pt>
                <c:pt idx="22">
                  <c:v>1383.38904974</c:v>
                </c:pt>
                <c:pt idx="23">
                  <c:v>317.60666101999999</c:v>
                </c:pt>
                <c:pt idx="24">
                  <c:v>610.50107934000005</c:v>
                </c:pt>
                <c:pt idx="25">
                  <c:v>1608.9457768699999</c:v>
                </c:pt>
                <c:pt idx="26">
                  <c:v>2954.0085537300001</c:v>
                </c:pt>
                <c:pt idx="27">
                  <c:v>16344.576553499999</c:v>
                </c:pt>
              </c:numCache>
            </c:numRef>
          </c:val>
          <c:extLst>
            <c:ext xmlns:c16="http://schemas.microsoft.com/office/drawing/2014/chart" uri="{C3380CC4-5D6E-409C-BE32-E72D297353CC}">
              <c16:uniqueId val="{00000000-15A1-480B-AD19-991266050583}"/>
            </c:ext>
          </c:extLst>
        </c:ser>
        <c:dLbls>
          <c:showLegendKey val="0"/>
          <c:showVal val="0"/>
          <c:showCatName val="0"/>
          <c:showSerName val="0"/>
          <c:showPercent val="0"/>
          <c:showBubbleSize val="0"/>
        </c:dLbls>
        <c:gapWidth val="219"/>
        <c:overlap val="-27"/>
        <c:axId val="205392472"/>
        <c:axId val="205396000"/>
      </c:barChart>
      <c:catAx>
        <c:axId val="20539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05396000"/>
        <c:crosses val="autoZero"/>
        <c:auto val="1"/>
        <c:lblAlgn val="ctr"/>
        <c:lblOffset val="100"/>
        <c:noMultiLvlLbl val="0"/>
      </c:catAx>
      <c:valAx>
        <c:axId val="205396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05392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0.11155</cdr:y>
    </cdr:from>
    <cdr:to>
      <cdr:x>0.28709</cdr:x>
      <cdr:y>0.97589</cdr:y>
    </cdr:to>
    <cdr:sp macro="" textlink="">
      <cdr:nvSpPr>
        <cdr:cNvPr id="2" name="Rectángulo 1"/>
        <cdr:cNvSpPr/>
      </cdr:nvSpPr>
      <cdr:spPr>
        <a:xfrm xmlns:a="http://schemas.openxmlformats.org/drawingml/2006/main">
          <a:off x="0" y="569931"/>
          <a:ext cx="3018929" cy="4415949"/>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t-EE" sz="3200" b="1" dirty="0">
              <a:solidFill>
                <a:schemeClr val="accent2">
                  <a:lumMod val="75000"/>
                </a:schemeClr>
              </a:solidFill>
            </a:rPr>
            <a:t>JÄRGMISE PÕLVKONNA EL </a:t>
          </a:r>
          <a:endParaRPr lang="et-EE" sz="3200" b="1" dirty="0">
            <a:solidFill>
              <a:schemeClr val="tx1"/>
            </a:solidFill>
          </a:endParaRPr>
        </a:p>
        <a:p xmlns:a="http://schemas.openxmlformats.org/drawingml/2006/main">
          <a:r>
            <a:rPr lang="et-EE" sz="3200" dirty="0">
              <a:solidFill>
                <a:schemeClr val="tx1"/>
              </a:solidFill>
            </a:rPr>
            <a:t>COVID-19</a:t>
          </a:r>
          <a:r>
            <a:rPr lang="et-EE" dirty="0"/>
            <a:t> </a:t>
          </a:r>
          <a:r>
            <a:rPr lang="et-EE" sz="3200" dirty="0">
              <a:solidFill>
                <a:schemeClr val="tx1"/>
              </a:solidFill>
            </a:rPr>
            <a:t>taastepakett</a:t>
          </a:r>
          <a:endParaRPr lang="et-EE" sz="3200" dirty="0">
            <a:solidFill>
              <a:schemeClr val="accent2">
                <a:lumMod val="75000"/>
              </a:schemeClr>
            </a:solidFill>
          </a:endParaRPr>
        </a:p>
        <a:p xmlns:a="http://schemas.openxmlformats.org/drawingml/2006/main">
          <a:r>
            <a:rPr lang="et-EE" sz="3600" b="1" dirty="0">
              <a:solidFill>
                <a:schemeClr val="accent2">
                  <a:lumMod val="75000"/>
                </a:schemeClr>
              </a:solidFill>
            </a:rPr>
            <a:t>750 MILJARDIT</a:t>
          </a:r>
        </a:p>
      </cdr:txBody>
    </cdr:sp>
  </cdr:relSizeAnchor>
  <cdr:relSizeAnchor xmlns:cdr="http://schemas.openxmlformats.org/drawingml/2006/chartDrawing">
    <cdr:from>
      <cdr:x>0.64336</cdr:x>
      <cdr:y>0.11477</cdr:y>
    </cdr:from>
    <cdr:to>
      <cdr:x>1</cdr:x>
      <cdr:y>0.89472</cdr:y>
    </cdr:to>
    <cdr:sp macro="" textlink="">
      <cdr:nvSpPr>
        <cdr:cNvPr id="3" name="Rectángulo 2"/>
        <cdr:cNvSpPr/>
      </cdr:nvSpPr>
      <cdr:spPr>
        <a:xfrm xmlns:a="http://schemas.openxmlformats.org/drawingml/2006/main">
          <a:off x="7250812" y="489747"/>
          <a:ext cx="4019339" cy="3328202"/>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t-EE" sz="2400" b="1" dirty="0">
              <a:solidFill>
                <a:srgbClr val="0070C0"/>
              </a:solidFill>
              <a:latin typeface="Arial Black" panose="020B0A04020102020204" pitchFamily="34" charset="0"/>
            </a:rPr>
            <a:t>MITMEAASTANE FINANTSRAAMISTIK</a:t>
          </a:r>
        </a:p>
        <a:p xmlns:a="http://schemas.openxmlformats.org/drawingml/2006/main">
          <a:r>
            <a:rPr lang="et-EE" sz="2800" b="1" dirty="0">
              <a:solidFill>
                <a:srgbClr val="0070C0"/>
              </a:solidFill>
              <a:latin typeface="Arial Black" panose="020B0A04020102020204" pitchFamily="34" charset="0"/>
            </a:rPr>
            <a:t>1 074,3 MILJARDIT</a:t>
          </a:r>
        </a:p>
      </cdr:txBody>
    </cdr:sp>
  </cdr:relSizeAnchor>
  <cdr:relSizeAnchor xmlns:cdr="http://schemas.openxmlformats.org/drawingml/2006/chartDrawing">
    <cdr:from>
      <cdr:x>0.65868</cdr:x>
      <cdr:y>0.5243</cdr:y>
    </cdr:from>
    <cdr:to>
      <cdr:x>0.74859</cdr:x>
      <cdr:y>0.57773</cdr:y>
    </cdr:to>
    <cdr:cxnSp macro="">
      <cdr:nvCxnSpPr>
        <cdr:cNvPr id="5" name="Conector recto de flecha 4">
          <a:extLst xmlns:a="http://schemas.openxmlformats.org/drawingml/2006/main">
            <a:ext uri="{FF2B5EF4-FFF2-40B4-BE49-F238E27FC236}">
              <a16:creationId xmlns:a16="http://schemas.microsoft.com/office/drawing/2014/main" id="{D21C20E5-F1AD-4A56-9EC2-F25D96BE5338}"/>
            </a:ext>
          </a:extLst>
        </cdr:cNvPr>
        <cdr:cNvCxnSpPr/>
      </cdr:nvCxnSpPr>
      <cdr:spPr>
        <a:xfrm xmlns:a="http://schemas.openxmlformats.org/drawingml/2006/main" flipV="1">
          <a:off x="6926450" y="2281426"/>
          <a:ext cx="945397" cy="2324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2225" y="1"/>
            <a:ext cx="4278154" cy="341064"/>
          </a:xfrm>
          <a:prstGeom prst="rect">
            <a:avLst/>
          </a:prstGeom>
        </p:spPr>
        <p:txBody>
          <a:bodyPr vert="horz" lIns="91440" tIns="45720" rIns="91440" bIns="45720" rtlCol="0"/>
          <a:lstStyle>
            <a:lvl1pPr algn="r">
              <a:defRPr sz="1200"/>
            </a:lvl1pPr>
          </a:lstStyle>
          <a:p>
            <a:fld id="{D852116A-4664-4678-9FDD-31390ADFA7EE}" type="datetimeFigureOut">
              <a:rPr lang="de-DE" smtClean="0"/>
              <a:t>09.02.2022</a:t>
            </a:fld>
            <a:endParaRPr lang="et-EE"/>
          </a:p>
        </p:txBody>
      </p:sp>
      <p:sp>
        <p:nvSpPr>
          <p:cNvPr id="4" name="Fußzeilenplatzhalt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2225" y="6456612"/>
            <a:ext cx="4278154" cy="341063"/>
          </a:xfrm>
          <a:prstGeom prst="rect">
            <a:avLst/>
          </a:prstGeom>
        </p:spPr>
        <p:txBody>
          <a:bodyPr vert="horz" lIns="91440" tIns="45720" rIns="91440" bIns="45720" rtlCol="0" anchor="b"/>
          <a:lstStyle>
            <a:lvl1pPr algn="r">
              <a:defRPr sz="1200"/>
            </a:lvl1pPr>
          </a:lstStyle>
          <a:p>
            <a:fld id="{3C768DFE-DABD-49B3-8BCE-484063F82781}" type="slidenum">
              <a:rPr lang="de-DE" smtClean="0"/>
              <a:t>‹#›</a:t>
            </a:fld>
            <a:endParaRPr lang="et-EE"/>
          </a:p>
        </p:txBody>
      </p:sp>
    </p:spTree>
    <p:extLst>
      <p:ext uri="{BB962C8B-B14F-4D97-AF65-F5344CB8AC3E}">
        <p14:creationId xmlns:p14="http://schemas.microsoft.com/office/powerpoint/2010/main" val="250973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592225" y="1"/>
            <a:ext cx="4278154" cy="341064"/>
          </a:xfrm>
          <a:prstGeom prst="rect">
            <a:avLst/>
          </a:prstGeom>
        </p:spPr>
        <p:txBody>
          <a:bodyPr vert="horz" lIns="91440" tIns="45720" rIns="91440" bIns="45720" rtlCol="0"/>
          <a:lstStyle>
            <a:lvl1pPr algn="r">
              <a:defRPr sz="1200"/>
            </a:lvl1pPr>
          </a:lstStyle>
          <a:p>
            <a:fld id="{0D13A7C6-214A-4A78-8B7F-C9DA87EA3770}" type="datetimeFigureOut">
              <a:rPr lang="en-GB" smtClean="0"/>
              <a:t>09/02/2022</a:t>
            </a:fld>
            <a:endParaRPr lang="et-EE"/>
          </a:p>
        </p:txBody>
      </p:sp>
      <p:sp>
        <p:nvSpPr>
          <p:cNvPr id="4" name="Folienbildplatzhalter 3"/>
          <p:cNvSpPr>
            <a:spLocks noGrp="1" noRot="1" noChangeAspect="1"/>
          </p:cNvSpPr>
          <p:nvPr>
            <p:ph type="sldImg" idx="2"/>
          </p:nvPr>
        </p:nvSpPr>
        <p:spPr>
          <a:xfrm>
            <a:off x="2897188" y="849313"/>
            <a:ext cx="4078287"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592225" y="6456612"/>
            <a:ext cx="4278154" cy="341063"/>
          </a:xfrm>
          <a:prstGeom prst="rect">
            <a:avLst/>
          </a:prstGeom>
        </p:spPr>
        <p:txBody>
          <a:bodyPr vert="horz" lIns="91440" tIns="45720" rIns="91440" bIns="45720" rtlCol="0" anchor="b"/>
          <a:lstStyle>
            <a:lvl1pPr algn="r">
              <a:defRPr sz="1200"/>
            </a:lvl1pPr>
          </a:lstStyle>
          <a:p>
            <a:fld id="{4E391B68-67F8-4E32-8F57-9F9CE295B3CB}" type="slidenum">
              <a:rPr lang="en-GB" smtClean="0"/>
              <a:t>‹#›</a:t>
            </a:fld>
            <a:endParaRPr lang="et-EE"/>
          </a:p>
        </p:txBody>
      </p:sp>
    </p:spTree>
    <p:extLst>
      <p:ext uri="{BB962C8B-B14F-4D97-AF65-F5344CB8AC3E}">
        <p14:creationId xmlns:p14="http://schemas.microsoft.com/office/powerpoint/2010/main" val="1865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c.europa.eu/info/files/communication-europes-moment-repair-and-prepare-next-generation_e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i-FI" dirty="0"/>
              <a:t>Kaasrahastatakse Euroopa Liidu õigusprogrammi 2014-2020 vahenditest</a:t>
            </a:r>
            <a:endParaRPr lang="en-GB" dirty="0"/>
          </a:p>
        </p:txBody>
      </p:sp>
      <p:sp>
        <p:nvSpPr>
          <p:cNvPr id="4" name="Foliennummernplatzhalter 3"/>
          <p:cNvSpPr>
            <a:spLocks noGrp="1"/>
          </p:cNvSpPr>
          <p:nvPr>
            <p:ph type="sldNum" sz="quarter" idx="10"/>
          </p:nvPr>
        </p:nvSpPr>
        <p:spPr/>
        <p:txBody>
          <a:bodyPr/>
          <a:lstStyle/>
          <a:p>
            <a:fld id="{4E391B68-67F8-4E32-8F57-9F9CE295B3CB}" type="slidenum">
              <a:rPr lang="en-GB" smtClean="0"/>
              <a:t>1</a:t>
            </a:fld>
            <a:endParaRPr lang="et-EE"/>
          </a:p>
        </p:txBody>
      </p:sp>
    </p:spTree>
    <p:extLst>
      <p:ext uri="{BB962C8B-B14F-4D97-AF65-F5344CB8AC3E}">
        <p14:creationId xmlns:p14="http://schemas.microsoft.com/office/powerpoint/2010/main" val="390490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10</a:t>
            </a:fld>
            <a:endParaRPr lang="et-EE"/>
          </a:p>
        </p:txBody>
      </p:sp>
    </p:spTree>
    <p:extLst>
      <p:ext uri="{BB962C8B-B14F-4D97-AF65-F5344CB8AC3E}">
        <p14:creationId xmlns:p14="http://schemas.microsoft.com/office/powerpoint/2010/main" val="333121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11</a:t>
            </a:fld>
            <a:endParaRPr lang="et-EE"/>
          </a:p>
        </p:txBody>
      </p:sp>
    </p:spTree>
    <p:extLst>
      <p:ext uri="{BB962C8B-B14F-4D97-AF65-F5344CB8AC3E}">
        <p14:creationId xmlns:p14="http://schemas.microsoft.com/office/powerpoint/2010/main" val="356997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400" baseline="0" dirty="0"/>
              <a:t>Õige</a:t>
            </a:r>
            <a:r>
              <a:rPr lang="et-EE" dirty="0"/>
              <a:t> </a:t>
            </a:r>
            <a:r>
              <a:rPr lang="et-EE" sz="1400" baseline="0" dirty="0"/>
              <a:t>vastus</a:t>
            </a:r>
            <a:r>
              <a:rPr lang="et-EE" dirty="0"/>
              <a:t> </a:t>
            </a:r>
            <a:r>
              <a:rPr lang="et-EE" sz="1400" baseline="0" dirty="0"/>
              <a:t>on B</a:t>
            </a:r>
          </a:p>
          <a:p>
            <a:r>
              <a:rPr lang="et-EE" sz="1400" baseline="0" dirty="0"/>
              <a:t>2020. aasta eelarve</a:t>
            </a:r>
            <a:r>
              <a:rPr lang="et-EE" dirty="0"/>
              <a:t> </a:t>
            </a:r>
            <a:r>
              <a:rPr lang="et-EE" sz="1400" baseline="0" dirty="0"/>
              <a:t>oli ligikaudu 172 miljardit eurot. Viimane</a:t>
            </a:r>
            <a:r>
              <a:rPr lang="et-EE" dirty="0"/>
              <a:t> </a:t>
            </a:r>
            <a:r>
              <a:rPr lang="et-EE" sz="1400" baseline="0" dirty="0"/>
              <a:t>vastu võetud mitmeaastane finantsraamistik</a:t>
            </a:r>
            <a:r>
              <a:rPr lang="et-EE" dirty="0"/>
              <a:t> </a:t>
            </a:r>
            <a:r>
              <a:rPr lang="et-EE" sz="1400" baseline="0" dirty="0"/>
              <a:t>oli</a:t>
            </a:r>
            <a:r>
              <a:rPr lang="et-EE" dirty="0"/>
              <a:t> </a:t>
            </a:r>
            <a:r>
              <a:rPr lang="et-EE" sz="1200" kern="1200" dirty="0">
                <a:solidFill>
                  <a:schemeClr val="tx1"/>
                </a:solidFill>
                <a:effectLst/>
                <a:latin typeface="+mn-lt"/>
              </a:rPr>
              <a:t>7-aastase perioodi (2014–2020) </a:t>
            </a:r>
            <a:r>
              <a:rPr lang="et-EE" sz="1400" baseline="0" dirty="0"/>
              <a:t>kohta</a:t>
            </a:r>
            <a:r>
              <a:rPr lang="et-EE" dirty="0"/>
              <a:t> </a:t>
            </a:r>
            <a:r>
              <a:rPr lang="et-EE" sz="1400" baseline="0" dirty="0"/>
              <a:t>1,115 miljardit eurot</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Aastaeelarve on väiksem kui mõnel ELi riigil (nt Austria või Belgia).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ELi riikide valitsused kulutavad enam kui </a:t>
            </a:r>
            <a:r>
              <a:rPr lang="et-EE" sz="1400" b="1" dirty="0"/>
              <a:t>50 korda </a:t>
            </a:r>
            <a:r>
              <a:rPr lang="et-EE" sz="1400" dirty="0"/>
              <a:t>rohkem kui EL oma eelarve kaudu;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ELi kulutused moodustavad vähem kui </a:t>
            </a:r>
            <a:r>
              <a:rPr lang="et-EE" sz="1400" b="1" dirty="0"/>
              <a:t>1% ELi majanduse koguväärtusest </a:t>
            </a:r>
            <a:r>
              <a:rPr lang="et-EE" sz="1400" dirty="0"/>
              <a:t>(kõigi ELi liikmesriikide rahvamajanduse kogutulu);</a:t>
            </a:r>
          </a:p>
        </p:txBody>
      </p:sp>
      <p:sp>
        <p:nvSpPr>
          <p:cNvPr id="4" name="Marcador de número de diapositiva 3"/>
          <p:cNvSpPr>
            <a:spLocks noGrp="1"/>
          </p:cNvSpPr>
          <p:nvPr>
            <p:ph type="sldNum" sz="quarter" idx="10"/>
          </p:nvPr>
        </p:nvSpPr>
        <p:spPr/>
        <p:txBody>
          <a:bodyPr/>
          <a:lstStyle/>
          <a:p>
            <a:fld id="{D6AD18DF-A25A-4E6D-97B2-7DF73825049B}" type="slidenum">
              <a:rPr lang="es-ES" smtClean="0"/>
              <a:t>12</a:t>
            </a:fld>
            <a:endParaRPr lang="et-EE"/>
          </a:p>
        </p:txBody>
      </p:sp>
    </p:spTree>
    <p:extLst>
      <p:ext uri="{BB962C8B-B14F-4D97-AF65-F5344CB8AC3E}">
        <p14:creationId xmlns:p14="http://schemas.microsoft.com/office/powerpoint/2010/main" val="2167002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13</a:t>
            </a:fld>
            <a:endParaRPr lang="et-EE"/>
          </a:p>
        </p:txBody>
      </p:sp>
    </p:spTree>
    <p:extLst>
      <p:ext uri="{BB962C8B-B14F-4D97-AF65-F5344CB8AC3E}">
        <p14:creationId xmlns:p14="http://schemas.microsoft.com/office/powerpoint/2010/main" val="3660481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dirty="0"/>
              <a:t>2020. aasta ELi eelarve</a:t>
            </a:r>
          </a:p>
          <a:p>
            <a:r>
              <a:rPr lang="et-EE" dirty="0"/>
              <a:t>(MLD EUR)</a:t>
            </a:r>
          </a:p>
          <a:p>
            <a:endParaRPr lang="et-EE" dirty="0"/>
          </a:p>
          <a:p>
            <a:r>
              <a:rPr lang="et-EE" dirty="0"/>
              <a:t>ARUKAS JA KAASAV MAJANDUSKASV</a:t>
            </a:r>
          </a:p>
          <a:p>
            <a:r>
              <a:rPr lang="et-EE" dirty="0"/>
              <a:t>Kulukohustused</a:t>
            </a:r>
          </a:p>
          <a:p>
            <a:r>
              <a:rPr lang="et-EE" dirty="0"/>
              <a:t>Maksed</a:t>
            </a:r>
          </a:p>
          <a:p>
            <a:endParaRPr lang="et-EE" dirty="0"/>
          </a:p>
          <a:p>
            <a:r>
              <a:rPr lang="et-EE" dirty="0"/>
              <a:t>JÄTKUSUUTLIK MAJANDUSKASV</a:t>
            </a:r>
          </a:p>
          <a:p>
            <a:r>
              <a:rPr lang="et-EE" dirty="0"/>
              <a:t>TURVALISUS JA KODAKONDSUS</a:t>
            </a:r>
          </a:p>
          <a:p>
            <a:r>
              <a:rPr lang="et-EE" dirty="0"/>
              <a:t>GLOBAALNE EUROOPA</a:t>
            </a:r>
          </a:p>
          <a:p>
            <a:r>
              <a:rPr lang="et-EE" dirty="0"/>
              <a:t>HALDUS</a:t>
            </a:r>
          </a:p>
          <a:p>
            <a:endParaRPr lang="et-EE" dirty="0"/>
          </a:p>
          <a:p>
            <a:r>
              <a:rPr lang="et-EE" dirty="0"/>
              <a:t>2019–20 VÕRDLUS</a:t>
            </a:r>
          </a:p>
          <a:p>
            <a:r>
              <a:rPr lang="et-EE" dirty="0"/>
              <a:t>KOHUSTUSED</a:t>
            </a:r>
          </a:p>
          <a:p>
            <a:r>
              <a:rPr lang="et-EE" dirty="0"/>
              <a:t>MAKSED</a:t>
            </a:r>
          </a:p>
        </p:txBody>
      </p:sp>
      <p:sp>
        <p:nvSpPr>
          <p:cNvPr id="4" name="Marcador de número de diapositiva 3"/>
          <p:cNvSpPr>
            <a:spLocks noGrp="1"/>
          </p:cNvSpPr>
          <p:nvPr>
            <p:ph type="sldNum" sz="quarter" idx="10"/>
          </p:nvPr>
        </p:nvSpPr>
        <p:spPr/>
        <p:txBody>
          <a:bodyPr/>
          <a:lstStyle/>
          <a:p>
            <a:fld id="{7F36ED35-6BC4-41D6-9AD9-5436CE5BA590}" type="slidenum">
              <a:rPr lang="es-ES" smtClean="0"/>
              <a:t>14</a:t>
            </a:fld>
            <a:endParaRPr lang="et-EE"/>
          </a:p>
        </p:txBody>
      </p:sp>
    </p:spTree>
    <p:extLst>
      <p:ext uri="{BB962C8B-B14F-4D97-AF65-F5344CB8AC3E}">
        <p14:creationId xmlns:p14="http://schemas.microsoft.com/office/powerpoint/2010/main" val="346875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400" dirty="0"/>
              <a:t>Õige</a:t>
            </a:r>
            <a:r>
              <a:rPr lang="et-EE" dirty="0"/>
              <a:t> </a:t>
            </a:r>
            <a:r>
              <a:rPr lang="et-EE" sz="1400" dirty="0"/>
              <a:t>vastus</a:t>
            </a:r>
            <a:r>
              <a:rPr lang="et-EE" dirty="0"/>
              <a:t> </a:t>
            </a:r>
            <a:r>
              <a:rPr lang="et-EE" sz="1400" dirty="0"/>
              <a:t>on</a:t>
            </a:r>
            <a:r>
              <a:rPr lang="et-EE" dirty="0"/>
              <a:t> </a:t>
            </a:r>
            <a:r>
              <a:rPr lang="et-EE" sz="1400" dirty="0"/>
              <a:t>B). Keskmine</a:t>
            </a:r>
            <a:r>
              <a:rPr lang="et-EE" dirty="0"/>
              <a:t> </a:t>
            </a:r>
            <a:r>
              <a:rPr lang="et-EE" sz="1400" dirty="0"/>
              <a:t>ELi kodanik</a:t>
            </a:r>
            <a:r>
              <a:rPr lang="et-EE" dirty="0"/>
              <a:t> </a:t>
            </a:r>
            <a:r>
              <a:rPr lang="et-EE" sz="1400" dirty="0"/>
              <a:t>maksab</a:t>
            </a:r>
            <a:r>
              <a:rPr lang="et-EE" dirty="0"/>
              <a:t> </a:t>
            </a:r>
            <a:r>
              <a:rPr lang="et-EE" sz="1400" dirty="0"/>
              <a:t>ELi</a:t>
            </a:r>
            <a:r>
              <a:rPr lang="et-EE" dirty="0"/>
              <a:t> </a:t>
            </a:r>
            <a:r>
              <a:rPr lang="et-EE" sz="1400" dirty="0"/>
              <a:t>eelarvesse aastas 240 eurot (2018. aasta arvud),</a:t>
            </a:r>
            <a:r>
              <a:rPr lang="et-EE" dirty="0"/>
              <a:t> </a:t>
            </a:r>
            <a:r>
              <a:rPr lang="et-EE" sz="1400" dirty="0"/>
              <a:t>mis on</a:t>
            </a:r>
            <a:r>
              <a:rPr lang="et-EE" dirty="0"/>
              <a:t> </a:t>
            </a:r>
            <a:r>
              <a:rPr lang="et-EE" sz="1400" dirty="0"/>
              <a:t>väiksem summa</a:t>
            </a:r>
            <a:r>
              <a:rPr lang="et-EE" dirty="0"/>
              <a:t> </a:t>
            </a:r>
            <a:r>
              <a:rPr lang="et-EE" sz="1400" dirty="0"/>
              <a:t>kui tassi kohvi keskmine hind.</a:t>
            </a:r>
          </a:p>
          <a:p>
            <a:endParaRPr lang="et-EE" sz="1400" dirty="0"/>
          </a:p>
          <a:p>
            <a:endParaRPr lang="et-EE" sz="1400" dirty="0"/>
          </a:p>
          <a:p>
            <a:endParaRPr lang="et-EE" sz="1400" dirty="0"/>
          </a:p>
          <a:p>
            <a:r>
              <a:rPr lang="et-EE" sz="1400" dirty="0"/>
              <a:t>ELi eelarvet kasutatakse peamiselt investeeringuteks, erinevalt riikide valitsustest, mis kasutavad eelarvet peamiselt avalike teenuste osutamiseks ja sotsiaalkindlustussüsteemide rahastamiseks</a:t>
            </a:r>
          </a:p>
          <a:p>
            <a:endParaRPr lang="et-EE"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15</a:t>
            </a:fld>
            <a:endParaRPr lang="et-EE"/>
          </a:p>
        </p:txBody>
      </p:sp>
    </p:spTree>
    <p:extLst>
      <p:ext uri="{BB962C8B-B14F-4D97-AF65-F5344CB8AC3E}">
        <p14:creationId xmlns:p14="http://schemas.microsoft.com/office/powerpoint/2010/main" val="1736565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16</a:t>
            </a:fld>
            <a:endParaRPr lang="et-EE"/>
          </a:p>
        </p:txBody>
      </p:sp>
    </p:spTree>
    <p:extLst>
      <p:ext uri="{BB962C8B-B14F-4D97-AF65-F5344CB8AC3E}">
        <p14:creationId xmlns:p14="http://schemas.microsoft.com/office/powerpoint/2010/main" val="201462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400" dirty="0"/>
              <a:t>Õige</a:t>
            </a:r>
            <a:r>
              <a:rPr lang="et-EE"/>
              <a:t> </a:t>
            </a:r>
            <a:r>
              <a:rPr lang="et-EE" sz="1400" dirty="0"/>
              <a:t>järjestus</a:t>
            </a:r>
            <a:r>
              <a:rPr lang="et-EE"/>
              <a:t> </a:t>
            </a:r>
            <a:r>
              <a:rPr lang="et-EE" sz="1400" dirty="0"/>
              <a:t>on toodud</a:t>
            </a:r>
            <a:r>
              <a:rPr lang="et-EE"/>
              <a:t> </a:t>
            </a:r>
            <a:r>
              <a:rPr lang="et-EE" sz="1400" dirty="0"/>
              <a:t>järgmisel</a:t>
            </a:r>
            <a:r>
              <a:rPr lang="et-EE"/>
              <a:t> </a:t>
            </a:r>
            <a:r>
              <a:rPr lang="et-EE" sz="1400" dirty="0"/>
              <a:t>slaidil</a:t>
            </a:r>
          </a:p>
        </p:txBody>
      </p:sp>
      <p:sp>
        <p:nvSpPr>
          <p:cNvPr id="4" name="Marcador de número de diapositiva 3"/>
          <p:cNvSpPr>
            <a:spLocks noGrp="1"/>
          </p:cNvSpPr>
          <p:nvPr>
            <p:ph type="sldNum" sz="quarter" idx="10"/>
          </p:nvPr>
        </p:nvSpPr>
        <p:spPr/>
        <p:txBody>
          <a:bodyPr/>
          <a:lstStyle/>
          <a:p>
            <a:fld id="{D6AD18DF-A25A-4E6D-97B2-7DF73825049B}" type="slidenum">
              <a:rPr lang="es-ES" smtClean="0"/>
              <a:t>17</a:t>
            </a:fld>
            <a:endParaRPr lang="et-EE"/>
          </a:p>
        </p:txBody>
      </p:sp>
    </p:spTree>
    <p:extLst>
      <p:ext uri="{BB962C8B-B14F-4D97-AF65-F5344CB8AC3E}">
        <p14:creationId xmlns:p14="http://schemas.microsoft.com/office/powerpoint/2010/main" val="1522343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t-EE" sz="1400" dirty="0">
                <a:solidFill>
                  <a:prstClr val="black"/>
                </a:solidFill>
              </a:rPr>
              <a:t>2020. aasta ELi eelarve:</a:t>
            </a:r>
          </a:p>
          <a:p>
            <a:pPr lvl="0"/>
            <a:r>
              <a:rPr lang="et-EE" sz="1400" dirty="0">
                <a:solidFill>
                  <a:prstClr val="black"/>
                </a:solidFill>
              </a:rPr>
              <a:t>Peamised valdkonnad</a:t>
            </a:r>
          </a:p>
          <a:p>
            <a:pPr lvl="0"/>
            <a:r>
              <a:rPr lang="et-EE" sz="1400" dirty="0">
                <a:solidFill>
                  <a:prstClr val="black"/>
                </a:solidFill>
              </a:rPr>
              <a:t>(mld EUR)</a:t>
            </a:r>
          </a:p>
          <a:p>
            <a:pPr lvl="0"/>
            <a:endParaRPr lang="et-EE" sz="1400" dirty="0">
              <a:solidFill>
                <a:prstClr val="black"/>
              </a:solidFill>
            </a:endParaRPr>
          </a:p>
          <a:p>
            <a:pPr lvl="0"/>
            <a:r>
              <a:rPr lang="et-EE" sz="1400" dirty="0">
                <a:solidFill>
                  <a:prstClr val="black"/>
                </a:solidFill>
              </a:rPr>
              <a:t>59,9 € – Jätkusuutlik majanduskasv</a:t>
            </a:r>
          </a:p>
          <a:p>
            <a:pPr lvl="0"/>
            <a:r>
              <a:rPr lang="et-EE" sz="1400" dirty="0">
                <a:solidFill>
                  <a:prstClr val="black"/>
                </a:solidFill>
              </a:rPr>
              <a:t>58,6 € – Majanduslik, sotsiaalne ja territoriaalne ühtekuuluvus</a:t>
            </a:r>
          </a:p>
          <a:p>
            <a:pPr lvl="0"/>
            <a:r>
              <a:rPr lang="et-EE" sz="1400" dirty="0">
                <a:solidFill>
                  <a:prstClr val="black"/>
                </a:solidFill>
              </a:rPr>
              <a:t>25,3 € – Konkurentsivõime majanduskasvu ja tööhõive tagamiseks</a:t>
            </a:r>
          </a:p>
          <a:p>
            <a:pPr lvl="0"/>
            <a:r>
              <a:rPr lang="et-EE" sz="1400" dirty="0">
                <a:solidFill>
                  <a:prstClr val="black"/>
                </a:solidFill>
              </a:rPr>
              <a:t>10,4 € – Globaalne Euroopa</a:t>
            </a:r>
          </a:p>
          <a:p>
            <a:pPr lvl="0"/>
            <a:r>
              <a:rPr lang="et-EE" sz="1400" dirty="0">
                <a:solidFill>
                  <a:prstClr val="black"/>
                </a:solidFill>
              </a:rPr>
              <a:t>10,3 € – Halduskulud</a:t>
            </a:r>
          </a:p>
          <a:p>
            <a:pPr lvl="0"/>
            <a:r>
              <a:rPr lang="et-EE" sz="1400" dirty="0">
                <a:solidFill>
                  <a:prstClr val="black"/>
                </a:solidFill>
              </a:rPr>
              <a:t>7,2 € – Turvalisus ja kodakondsus</a:t>
            </a:r>
          </a:p>
          <a:p>
            <a:pPr lvl="0"/>
            <a:r>
              <a:rPr lang="et-EE" sz="1400" dirty="0">
                <a:solidFill>
                  <a:prstClr val="black"/>
                </a:solidFill>
              </a:rPr>
              <a:t>0,6 € – Erivahendid</a:t>
            </a:r>
          </a:p>
          <a:p>
            <a:pPr lvl="0"/>
            <a:endParaRPr lang="et-EE" sz="1400" dirty="0">
              <a:solidFill>
                <a:prstClr val="black"/>
              </a:solidFill>
            </a:endParaRPr>
          </a:p>
          <a:p>
            <a:pPr lvl="0"/>
            <a:r>
              <a:rPr lang="et-EE" sz="1400" b="1" dirty="0">
                <a:solidFill>
                  <a:prstClr val="black"/>
                </a:solidFill>
              </a:rPr>
              <a:t>172,3 € – Kokku</a:t>
            </a:r>
          </a:p>
          <a:p>
            <a:pPr lvl="0"/>
            <a:r>
              <a:rPr lang="et-EE" sz="1400" b="1" dirty="0">
                <a:solidFill>
                  <a:prstClr val="black"/>
                </a:solidFill>
              </a:rPr>
              <a:t>21% – Kliimameetmed</a:t>
            </a:r>
            <a:r>
              <a:rPr lang="et-EE" b="1" dirty="0"/>
              <a:t> </a:t>
            </a:r>
            <a:r>
              <a:rPr lang="et-EE" sz="1400" b="1" dirty="0">
                <a:solidFill>
                  <a:prstClr val="black"/>
                </a:solidFill>
              </a:rPr>
              <a:t>(uuringud, transport, energia)</a:t>
            </a:r>
          </a:p>
          <a:p>
            <a:endParaRPr lang="et-EE"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18</a:t>
            </a:fld>
            <a:endParaRPr lang="et-EE"/>
          </a:p>
        </p:txBody>
      </p:sp>
    </p:spTree>
    <p:extLst>
      <p:ext uri="{BB962C8B-B14F-4D97-AF65-F5344CB8AC3E}">
        <p14:creationId xmlns:p14="http://schemas.microsoft.com/office/powerpoint/2010/main" val="399448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dirty="0"/>
              <a:t>Loogiliselt on see proportsionaalne asjaomase mitmeaastase finantsraamistiku rubriikide skaaladega</a:t>
            </a:r>
          </a:p>
          <a:p>
            <a:endParaRPr lang="et-EE" dirty="0"/>
          </a:p>
          <a:p>
            <a:r>
              <a:rPr lang="et-EE" dirty="0"/>
              <a:t>Jätkusuutlik majanduskasv/loodusvarad</a:t>
            </a:r>
            <a:endParaRPr lang="et-EE" baseline="0" dirty="0"/>
          </a:p>
          <a:p>
            <a:r>
              <a:rPr lang="et-EE" dirty="0"/>
              <a:t>420 MILJARDIT EUROT</a:t>
            </a:r>
          </a:p>
          <a:p>
            <a:endParaRPr lang="et-EE" dirty="0"/>
          </a:p>
          <a:p>
            <a:r>
              <a:rPr lang="et-EE" dirty="0"/>
              <a:t>Turvalisus ja kodakondsus</a:t>
            </a:r>
            <a:endParaRPr lang="et-EE" baseline="0" dirty="0"/>
          </a:p>
          <a:p>
            <a:r>
              <a:rPr lang="et-EE" dirty="0"/>
              <a:t>18 MILJARDIT EUROT</a:t>
            </a:r>
          </a:p>
          <a:p>
            <a:endParaRPr lang="et-EE" dirty="0"/>
          </a:p>
          <a:p>
            <a:r>
              <a:rPr lang="et-EE" dirty="0"/>
              <a:t>Globaalne Euroopa</a:t>
            </a:r>
            <a:endParaRPr lang="et-EE" baseline="0" dirty="0"/>
          </a:p>
          <a:p>
            <a:r>
              <a:rPr lang="et-EE" dirty="0"/>
              <a:t>66 MILJARDIT EUROT</a:t>
            </a:r>
          </a:p>
          <a:p>
            <a:endParaRPr lang="et-EE" dirty="0"/>
          </a:p>
          <a:p>
            <a:r>
              <a:rPr lang="et-EE" dirty="0"/>
              <a:t>Halduskulud</a:t>
            </a:r>
            <a:endParaRPr lang="et-EE" baseline="0" dirty="0"/>
          </a:p>
          <a:p>
            <a:r>
              <a:rPr lang="et-EE" dirty="0"/>
              <a:t>70 MILJARDIT EUROT</a:t>
            </a:r>
          </a:p>
          <a:p>
            <a:endParaRPr lang="et-EE" dirty="0"/>
          </a:p>
          <a:p>
            <a:r>
              <a:rPr lang="et-EE" dirty="0"/>
              <a:t>Majanduslik, sotsiaalne ja territoriaalne ühtekuuluvus</a:t>
            </a:r>
          </a:p>
          <a:p>
            <a:r>
              <a:rPr lang="et-EE" dirty="0"/>
              <a:t>371 MILJARDIT EUROT</a:t>
            </a:r>
          </a:p>
          <a:p>
            <a:endParaRPr lang="et-EE" dirty="0"/>
          </a:p>
          <a:p>
            <a:r>
              <a:rPr lang="et-EE" dirty="0"/>
              <a:t>Konkurentsivõime majanduskasvu ja tööhõive tagamiseks</a:t>
            </a:r>
          </a:p>
          <a:p>
            <a:r>
              <a:rPr lang="et-EE" dirty="0"/>
              <a:t>142 MILJARDIT EUROT </a:t>
            </a:r>
          </a:p>
        </p:txBody>
      </p:sp>
      <p:sp>
        <p:nvSpPr>
          <p:cNvPr id="4" name="Marcador de número de diapositiva 3"/>
          <p:cNvSpPr>
            <a:spLocks noGrp="1"/>
          </p:cNvSpPr>
          <p:nvPr>
            <p:ph type="sldNum" sz="quarter" idx="10"/>
          </p:nvPr>
        </p:nvSpPr>
        <p:spPr/>
        <p:txBody>
          <a:bodyPr/>
          <a:lstStyle/>
          <a:p>
            <a:fld id="{7F36ED35-6BC4-41D6-9AD9-5436CE5BA590}" type="slidenum">
              <a:rPr lang="es-ES" smtClean="0"/>
              <a:t>19</a:t>
            </a:fld>
            <a:endParaRPr lang="et-EE"/>
          </a:p>
        </p:txBody>
      </p:sp>
    </p:spTree>
    <p:extLst>
      <p:ext uri="{BB962C8B-B14F-4D97-AF65-F5344CB8AC3E}">
        <p14:creationId xmlns:p14="http://schemas.microsoft.com/office/powerpoint/2010/main" val="297006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a:t>
            </a:fld>
            <a:endParaRPr lang="et-EE"/>
          </a:p>
        </p:txBody>
      </p:sp>
    </p:spTree>
    <p:extLst>
      <p:ext uri="{BB962C8B-B14F-4D97-AF65-F5344CB8AC3E}">
        <p14:creationId xmlns:p14="http://schemas.microsoft.com/office/powerpoint/2010/main" val="3687623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t-EE" sz="1400" dirty="0"/>
              <a:t>LIFE programmi eesmärk on parandada ELi keskkonna- ja kliimapoliitika ning õigusaktide rakendamist. Programm aitab kaasa üleminekule ressursitõhusa, vähese CO2-heitega ja kliimamuutustele vastupidavale majandusele, keskkonna kaitsmisele ja kvaliteedi parandamisele ning bioloogilise mitmekesisuse vähenemise peatamisele ja tagasipööramisele.</a:t>
            </a:r>
          </a:p>
          <a:p>
            <a:pPr algn="just"/>
            <a:r>
              <a:rPr lang="et-EE" sz="1400" dirty="0"/>
              <a:t>Ühise põllumajanduspoliitika „teise samba“ eesmärk on aidata parandada põllumajanduse ja metsanduse konkurentsivõimet, kaitsta keskkonda ning maastikku, parandada elukvaliteeti ja mitmekesistada maapiirkondade majandust ning toetada kohalikke lähenemisviise maaelu arengule.</a:t>
            </a:r>
          </a:p>
        </p:txBody>
      </p:sp>
      <p:sp>
        <p:nvSpPr>
          <p:cNvPr id="4" name="Marcador de número de diapositiva 3"/>
          <p:cNvSpPr>
            <a:spLocks noGrp="1"/>
          </p:cNvSpPr>
          <p:nvPr>
            <p:ph type="sldNum" sz="quarter" idx="10"/>
          </p:nvPr>
        </p:nvSpPr>
        <p:spPr/>
        <p:txBody>
          <a:bodyPr/>
          <a:lstStyle/>
          <a:p>
            <a:fld id="{D6AD18DF-A25A-4E6D-97B2-7DF73825049B}" type="slidenum">
              <a:rPr lang="es-ES" smtClean="0"/>
              <a:t>20</a:t>
            </a:fld>
            <a:endParaRPr lang="et-EE"/>
          </a:p>
        </p:txBody>
      </p:sp>
    </p:spTree>
    <p:extLst>
      <p:ext uri="{BB962C8B-B14F-4D97-AF65-F5344CB8AC3E}">
        <p14:creationId xmlns:p14="http://schemas.microsoft.com/office/powerpoint/2010/main" val="1991745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t-EE" sz="1400" b="1" dirty="0"/>
              <a:t>Ühtekuuluvusfondi </a:t>
            </a:r>
            <a:r>
              <a:rPr lang="et-EE" sz="1400" dirty="0"/>
              <a:t>eesmärk on vähendada majanduslikku ja sotsiaalset puudujääki ning stabiliseerida nende liikmesriikide majandust, mille sisemajanduse kogutoodang (SKT) elaniku kohta on alla 90% ELi keskmisest. </a:t>
            </a:r>
            <a:r>
              <a:rPr lang="et-EE" sz="1400" b="1" dirty="0"/>
              <a:t>Euroopa Regionaalarengu Fondi ja Euroopa Sotsiaalfondi</a:t>
            </a:r>
            <a:r>
              <a:rPr lang="et-EE" sz="1400" dirty="0"/>
              <a:t> kasutatakse regionaalpoliitiliste eesmärkide saavutamiseks. </a:t>
            </a:r>
            <a:r>
              <a:rPr lang="et-EE" sz="1400" b="1" dirty="0"/>
              <a:t>COSME</a:t>
            </a:r>
            <a:r>
              <a:rPr lang="et-EE" dirty="0"/>
              <a:t> </a:t>
            </a:r>
            <a:r>
              <a:rPr lang="et-EE" sz="1400" dirty="0"/>
              <a:t>programm toetab VKEsid ja edendab ettevõtlust, hõlbustades juurdepääsu rahastamisele ja turgudele. </a:t>
            </a:r>
            <a:r>
              <a:rPr lang="et-EE" sz="1400" b="1" dirty="0"/>
              <a:t>Hercule III </a:t>
            </a:r>
            <a:r>
              <a:rPr lang="et-EE" sz="1400" dirty="0"/>
              <a:t>programm on pühendunud võitlusele pettuste, korruptsiooni ja muu ebaseadusliku tegevuse vastu, mis kahjustab ELi finantshuve (sh võitlus sigarettide salakaubaveo ja võltsimise vastu). </a:t>
            </a:r>
            <a:r>
              <a:rPr lang="et-EE" sz="1400" b="1" dirty="0"/>
              <a:t>Programmi Erasmus+ </a:t>
            </a:r>
            <a:r>
              <a:rPr lang="et-EE" sz="1400" dirty="0"/>
              <a:t>eesmärk on suurendada oskusi ning tööalast konkurentsivõimet, rahastades haridus- ja koolitustöötajate, aga ka noorsootöötajate professionaalset arengut, ning koostöö ülikoolide, kolledžite, koolide vahel. </a:t>
            </a:r>
            <a:r>
              <a:rPr lang="et-EE" sz="1400" b="1" dirty="0"/>
              <a:t>GALILEO </a:t>
            </a:r>
            <a:r>
              <a:rPr lang="et-EE" sz="1400" dirty="0"/>
              <a:t>programm on Euroopa algatus tipptasemel ülemaailmse satelliitnavigatsioonisüsteemi loomiseks. </a:t>
            </a:r>
            <a:r>
              <a:rPr lang="et-EE" sz="1400" b="1" dirty="0"/>
              <a:t>Horisont 2020 </a:t>
            </a:r>
            <a:r>
              <a:rPr lang="et-EE" sz="1400" dirty="0"/>
              <a:t>programmi eesmärk on kindlustada Euroopa ülemaailmne konkurentsivõime, tugevdada oma positsiooni teaduses ja tööstuse juhtpositsiooni innovatsiooni vallas, tehes suuri investeeringuid võtmetehnoloogiatesse ning toetades VKEsid. </a:t>
            </a:r>
          </a:p>
        </p:txBody>
      </p:sp>
      <p:sp>
        <p:nvSpPr>
          <p:cNvPr id="4" name="Marcador de número de diapositiva 3"/>
          <p:cNvSpPr>
            <a:spLocks noGrp="1"/>
          </p:cNvSpPr>
          <p:nvPr>
            <p:ph type="sldNum" sz="quarter" idx="10"/>
          </p:nvPr>
        </p:nvSpPr>
        <p:spPr/>
        <p:txBody>
          <a:bodyPr/>
          <a:lstStyle/>
          <a:p>
            <a:fld id="{D6AD18DF-A25A-4E6D-97B2-7DF73825049B}" type="slidenum">
              <a:rPr lang="es-ES" smtClean="0"/>
              <a:t>21</a:t>
            </a:fld>
            <a:endParaRPr lang="et-EE"/>
          </a:p>
        </p:txBody>
      </p:sp>
    </p:spTree>
    <p:extLst>
      <p:ext uri="{BB962C8B-B14F-4D97-AF65-F5344CB8AC3E}">
        <p14:creationId xmlns:p14="http://schemas.microsoft.com/office/powerpoint/2010/main" val="1207935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400" b="1" dirty="0"/>
              <a:t>Varjupaiga-, Rände- ja Integratsioonifond </a:t>
            </a:r>
            <a:r>
              <a:rPr lang="et-EE" sz="1400" dirty="0"/>
              <a:t>keskendub meetmetele, mis käsitlevad rände kõiki aspekte, sealhulgas varjupaigaküsimusi, seaduslikku rännet, integratsiooni ja ebaseaduslikult riigis viibivate kolmandate riikide kodanike tagasisaatmist. Programm </a:t>
            </a:r>
            <a:r>
              <a:rPr lang="et-EE" sz="1400" b="1" dirty="0"/>
              <a:t>Loov Euroopa </a:t>
            </a:r>
            <a:r>
              <a:rPr lang="et-EE" sz="1400" dirty="0"/>
              <a:t>toetab Euroopa kino ning kultuuri- ja loomesektorit. </a:t>
            </a:r>
            <a:r>
              <a:rPr lang="et-EE" sz="1400" b="1" dirty="0"/>
              <a:t>Sisejulgeolekufond </a:t>
            </a:r>
            <a:r>
              <a:rPr lang="et-EE" sz="1400" dirty="0"/>
              <a:t>toetab sisejulgeoleku strateegia elluviimist ja EL-i lähenemist õiguskaitsealasele koostööle, sh liidu välispiiride haldamisele. </a:t>
            </a:r>
            <a:r>
              <a:rPr lang="et-EE" sz="1400" b="1" dirty="0"/>
              <a:t>Arengukoostöö rahastamisvahend </a:t>
            </a:r>
            <a:r>
              <a:rPr lang="et-EE" sz="1400" dirty="0"/>
              <a:t>keskendub vaesuse vastu võitlemisele arengumaades. </a:t>
            </a:r>
            <a:r>
              <a:rPr lang="et-EE" sz="1400" b="1" dirty="0"/>
              <a:t>Euroopa naabruspoliitika rahastusvahend </a:t>
            </a:r>
            <a:r>
              <a:rPr lang="et-EE" sz="1400" dirty="0"/>
              <a:t>edendab tõhustatud poliitilist koostööd ja järkjärgulist majanduslikku integratsiooni liidu ning selle naaberriikide vahel. </a:t>
            </a:r>
            <a:r>
              <a:rPr lang="et-EE" sz="1400" b="1" dirty="0"/>
              <a:t>Ühinemiseelse abi rahastamisvahend </a:t>
            </a:r>
            <a:r>
              <a:rPr lang="et-EE" sz="1400" dirty="0"/>
              <a:t>toetab rahaliselt kandidaatriike nende valmistumisel ELiga ühinemiseks.</a:t>
            </a:r>
          </a:p>
        </p:txBody>
      </p:sp>
      <p:sp>
        <p:nvSpPr>
          <p:cNvPr id="4" name="Marcador de número de diapositiva 3"/>
          <p:cNvSpPr>
            <a:spLocks noGrp="1"/>
          </p:cNvSpPr>
          <p:nvPr>
            <p:ph type="sldNum" sz="quarter" idx="10"/>
          </p:nvPr>
        </p:nvSpPr>
        <p:spPr/>
        <p:txBody>
          <a:bodyPr/>
          <a:lstStyle/>
          <a:p>
            <a:fld id="{D6AD18DF-A25A-4E6D-97B2-7DF73825049B}" type="slidenum">
              <a:rPr lang="es-ES" smtClean="0"/>
              <a:t>22</a:t>
            </a:fld>
            <a:endParaRPr lang="et-EE"/>
          </a:p>
        </p:txBody>
      </p:sp>
    </p:spTree>
    <p:extLst>
      <p:ext uri="{BB962C8B-B14F-4D97-AF65-F5344CB8AC3E}">
        <p14:creationId xmlns:p14="http://schemas.microsoft.com/office/powerpoint/2010/main" val="2095188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rPr>
              <a:t>2018. aasta mais esitas komisjon oma ettepaneku 2021.–2027. aasta pikaajaliseks eelarveks, mis on tihedalt seotud liidu poliitiliste prioriteetidega 27 liikmesriigis ja võtab arvesse Ühendkuningriigi väljaastumise tagajärgi eelarvele.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rPr>
              <a:t>2020. aasta mais, pärast tervishoiualast kriisi, esitas komisjon uuendatud </a:t>
            </a:r>
            <a:r>
              <a:rPr lang="et-EE" dirty="0"/>
              <a:t>ettepaneku, millega lisati </a:t>
            </a:r>
            <a:r>
              <a:rPr lang="et-EE" sz="1200" kern="1200" dirty="0">
                <a:solidFill>
                  <a:schemeClr val="tx1"/>
                </a:solidFill>
                <a:effectLst/>
                <a:latin typeface="+mn-lt"/>
              </a:rPr>
              <a:t>Next Generation EU - erakorraline ajutine taastevahend, mis aitab parandada koroonaviiruse pandeemia põhjustatud vahetut majanduslikku ja sotsiaalset kahju ning käivitada taastumine. Ettepaneku kohaselt laenaks komisjon raha finantsturgudelt. Taastekava</a:t>
            </a:r>
            <a:r>
              <a:rPr lang="et-EE" dirty="0"/>
              <a:t> </a:t>
            </a:r>
            <a:r>
              <a:rPr lang="et-EE" sz="1200" kern="1200" dirty="0">
                <a:solidFill>
                  <a:schemeClr val="tx1"/>
                </a:solidFill>
                <a:effectLst/>
                <a:latin typeface="+mn-lt"/>
              </a:rPr>
              <a:t>tõhusaks</a:t>
            </a:r>
            <a:r>
              <a:rPr lang="et-EE" dirty="0"/>
              <a:t> </a:t>
            </a:r>
            <a:r>
              <a:rPr lang="et-EE" sz="1200" kern="1200" dirty="0">
                <a:solidFill>
                  <a:schemeClr val="tx1"/>
                </a:solidFill>
                <a:effectLst/>
                <a:latin typeface="+mn-lt"/>
              </a:rPr>
              <a:t>rakendamiseks</a:t>
            </a:r>
            <a:r>
              <a:rPr lang="et-EE" dirty="0"/>
              <a:t> </a:t>
            </a:r>
            <a:r>
              <a:rPr lang="et-EE" sz="1200" u="sng" kern="1200" dirty="0">
                <a:solidFill>
                  <a:schemeClr val="tx1"/>
                </a:solidFill>
                <a:effectLst/>
                <a:latin typeface="+mn-lt"/>
                <a:hlinkClick r:id="rId3"/>
              </a:rPr>
              <a:t>pakub</a:t>
            </a:r>
            <a:r>
              <a:rPr lang="et-EE" sz="1200" u="sng" kern="1200" dirty="0">
                <a:solidFill>
                  <a:schemeClr val="tx1"/>
                </a:solidFill>
                <a:effectLst/>
                <a:latin typeface="+mn-lt"/>
              </a:rPr>
              <a:t> </a:t>
            </a:r>
            <a:r>
              <a:rPr lang="et-EE" sz="1200" kern="1200" dirty="0">
                <a:solidFill>
                  <a:schemeClr val="tx1"/>
                </a:solidFill>
                <a:effectLst/>
                <a:latin typeface="+mn-lt"/>
              </a:rPr>
              <a:t>komisjon</a:t>
            </a:r>
            <a:r>
              <a:rPr lang="et-EE" dirty="0"/>
              <a:t> </a:t>
            </a:r>
            <a:r>
              <a:rPr lang="et-EE" sz="1200" kern="1200" dirty="0">
                <a:solidFill>
                  <a:schemeClr val="tx1"/>
                </a:solidFill>
                <a:effectLst/>
                <a:latin typeface="+mn-lt"/>
              </a:rPr>
              <a:t>välja</a:t>
            </a:r>
            <a:r>
              <a:rPr lang="et-EE" dirty="0"/>
              <a:t> </a:t>
            </a:r>
            <a:r>
              <a:rPr lang="et-EE" sz="1200" kern="1200" dirty="0">
                <a:solidFill>
                  <a:schemeClr val="tx1"/>
                </a:solidFill>
                <a:effectLst/>
                <a:latin typeface="+mn-lt"/>
              </a:rPr>
              <a:t>mitmesuguseid vahendeid,</a:t>
            </a:r>
            <a:r>
              <a:rPr lang="et-EE" dirty="0"/>
              <a:t> </a:t>
            </a:r>
            <a:r>
              <a:rPr lang="et-EE" sz="1200" kern="1200" dirty="0">
                <a:solidFill>
                  <a:schemeClr val="tx1"/>
                </a:solidFill>
                <a:effectLst/>
                <a:latin typeface="+mn-lt"/>
              </a:rPr>
              <a:t>mis põhinevad</a:t>
            </a:r>
            <a:r>
              <a:rPr lang="et-EE" dirty="0"/>
              <a:t> </a:t>
            </a:r>
            <a:r>
              <a:rPr lang="et-EE" sz="1200" kern="1200" dirty="0">
                <a:solidFill>
                  <a:schemeClr val="tx1"/>
                </a:solidFill>
                <a:effectLst/>
                <a:latin typeface="+mn-lt"/>
              </a:rPr>
              <a:t>kolmel</a:t>
            </a:r>
            <a:r>
              <a:rPr lang="et-EE" dirty="0"/>
              <a:t> </a:t>
            </a:r>
            <a:r>
              <a:rPr lang="et-EE" sz="1200" kern="1200" dirty="0">
                <a:solidFill>
                  <a:schemeClr val="tx1"/>
                </a:solidFill>
                <a:effectLst/>
                <a:latin typeface="+mn-lt"/>
              </a:rPr>
              <a:t>sambal.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kern="1200" dirty="0">
              <a:solidFill>
                <a:schemeClr val="tx1"/>
              </a:solidFill>
              <a:effectLst/>
              <a:latin typeface="+mn-lt"/>
              <a:ea typeface="+mn-ea"/>
              <a:cs typeface="+mn-cs"/>
            </a:endParaRPr>
          </a:p>
          <a:p>
            <a:r>
              <a:rPr lang="et-EE" sz="1200" kern="1200" dirty="0">
                <a:solidFill>
                  <a:schemeClr val="tx1"/>
                </a:solidFill>
                <a:effectLst/>
                <a:latin typeface="+mn-lt"/>
              </a:rPr>
              <a:t>2020. aasta juulis</a:t>
            </a:r>
            <a:r>
              <a:rPr lang="et-EE" dirty="0"/>
              <a:t> </a:t>
            </a:r>
            <a:r>
              <a:rPr lang="et-EE" sz="1200" kern="1200" dirty="0">
                <a:solidFill>
                  <a:schemeClr val="tx1"/>
                </a:solidFill>
                <a:effectLst/>
                <a:latin typeface="+mn-lt"/>
              </a:rPr>
              <a:t>toimunud Euroopa Ülemkogu erikohtumisel</a:t>
            </a:r>
            <a:r>
              <a:rPr lang="et-EE" dirty="0"/>
              <a:t> </a:t>
            </a:r>
            <a:r>
              <a:rPr lang="et-EE" sz="1200" kern="1200" dirty="0">
                <a:solidFill>
                  <a:schemeClr val="tx1"/>
                </a:solidFill>
                <a:effectLst/>
                <a:latin typeface="+mn-lt"/>
              </a:rPr>
              <a:t>jõudsid</a:t>
            </a:r>
            <a:r>
              <a:rPr lang="et-EE" dirty="0"/>
              <a:t> </a:t>
            </a:r>
            <a:r>
              <a:rPr lang="et-EE" sz="1200" kern="1200" dirty="0">
                <a:solidFill>
                  <a:schemeClr val="tx1"/>
                </a:solidFill>
                <a:effectLst/>
                <a:latin typeface="+mn-lt"/>
              </a:rPr>
              <a:t>ELi</a:t>
            </a:r>
            <a:r>
              <a:rPr lang="et-EE" dirty="0"/>
              <a:t> </a:t>
            </a:r>
            <a:r>
              <a:rPr lang="et-EE" sz="1200" kern="1200" dirty="0">
                <a:solidFill>
                  <a:schemeClr val="tx1"/>
                </a:solidFill>
                <a:effectLst/>
                <a:latin typeface="+mn-lt"/>
              </a:rPr>
              <a:t>juhid</a:t>
            </a:r>
            <a:r>
              <a:rPr lang="et-EE" dirty="0"/>
              <a:t> </a:t>
            </a:r>
            <a:r>
              <a:rPr lang="et-EE" sz="1200" kern="1200" dirty="0">
                <a:solidFill>
                  <a:schemeClr val="tx1"/>
                </a:solidFill>
                <a:effectLst/>
                <a:latin typeface="+mn-lt"/>
              </a:rPr>
              <a:t>taastepaketi</a:t>
            </a:r>
            <a:r>
              <a:rPr lang="et-EE" dirty="0"/>
              <a:t> </a:t>
            </a:r>
            <a:r>
              <a:rPr lang="et-EE" sz="1200" kern="1200" dirty="0">
                <a:solidFill>
                  <a:schemeClr val="tx1"/>
                </a:solidFill>
                <a:effectLst/>
                <a:latin typeface="+mn-lt"/>
              </a:rPr>
              <a:t>ja</a:t>
            </a:r>
            <a:r>
              <a:rPr lang="et-EE" dirty="0"/>
              <a:t> </a:t>
            </a:r>
            <a:r>
              <a:rPr lang="et-EE" sz="1200" kern="1200" dirty="0">
                <a:solidFill>
                  <a:schemeClr val="tx1"/>
                </a:solidFill>
                <a:effectLst/>
                <a:latin typeface="+mn-lt"/>
              </a:rPr>
              <a:t>Euroopa eelarve</a:t>
            </a:r>
            <a:r>
              <a:rPr lang="et-EE" dirty="0"/>
              <a:t> </a:t>
            </a:r>
            <a:r>
              <a:rPr lang="et-EE" sz="1200" kern="1200" dirty="0">
                <a:solidFill>
                  <a:schemeClr val="tx1"/>
                </a:solidFill>
                <a:effectLst/>
                <a:latin typeface="+mn-lt"/>
              </a:rPr>
              <a:t>osas</a:t>
            </a:r>
            <a:r>
              <a:rPr lang="et-EE" dirty="0"/>
              <a:t> </a:t>
            </a:r>
            <a:r>
              <a:rPr lang="et-EE" sz="1200" kern="1200" dirty="0">
                <a:solidFill>
                  <a:schemeClr val="tx1"/>
                </a:solidFill>
                <a:effectLst/>
                <a:latin typeface="+mn-lt"/>
              </a:rPr>
              <a:t>kokkuleppele. Läbirääkimised Euroopa Parlamendiga käivad.</a:t>
            </a:r>
          </a:p>
          <a:p>
            <a:r>
              <a:rPr lang="et-EE" sz="1200" kern="1200" dirty="0">
                <a:solidFill>
                  <a:schemeClr val="tx1"/>
                </a:solidFill>
                <a:effectLst/>
                <a:latin typeface="+mn-lt"/>
              </a:rPr>
              <a:t>_____________</a:t>
            </a:r>
          </a:p>
          <a:p>
            <a:r>
              <a:rPr lang="et-EE" sz="1200" b="1" kern="1200" dirty="0">
                <a:solidFill>
                  <a:schemeClr val="tx1"/>
                </a:solidFill>
                <a:effectLst/>
                <a:latin typeface="+mn-lt"/>
              </a:rPr>
              <a:t>Investeerimine rohelisse digitaalsesse ja vastupidavasse</a:t>
            </a:r>
            <a:r>
              <a:rPr lang="et-EE" b="1" dirty="0"/>
              <a:t> </a:t>
            </a:r>
            <a:r>
              <a:rPr lang="et-EE" sz="1200" b="1" kern="1200" dirty="0">
                <a:solidFill>
                  <a:schemeClr val="tx1"/>
                </a:solidFill>
                <a:effectLst/>
                <a:latin typeface="+mn-lt"/>
              </a:rPr>
              <a:t>Euroopasse</a:t>
            </a:r>
          </a:p>
          <a:p>
            <a:endParaRPr lang="et-EE" sz="1200" b="1" kern="1200" dirty="0">
              <a:solidFill>
                <a:schemeClr val="tx1"/>
              </a:solidFill>
              <a:effectLst/>
              <a:latin typeface="+mn-lt"/>
            </a:endParaRPr>
          </a:p>
          <a:p>
            <a:r>
              <a:rPr lang="et-EE" sz="1200" b="1" kern="1200" dirty="0">
                <a:solidFill>
                  <a:schemeClr val="tx1"/>
                </a:solidFill>
                <a:effectLst/>
                <a:latin typeface="+mn-lt"/>
              </a:rPr>
              <a:t>Liikmesriikide</a:t>
            </a:r>
            <a:r>
              <a:rPr lang="et-EE" b="1" dirty="0"/>
              <a:t> </a:t>
            </a:r>
            <a:r>
              <a:rPr lang="et-EE" sz="1200" b="1" kern="1200" dirty="0">
                <a:solidFill>
                  <a:schemeClr val="tx1"/>
                </a:solidFill>
                <a:effectLst/>
                <a:latin typeface="+mn-lt"/>
              </a:rPr>
              <a:t>toetamine</a:t>
            </a:r>
            <a:r>
              <a:rPr lang="et-EE" b="1" dirty="0"/>
              <a:t> </a:t>
            </a:r>
            <a:r>
              <a:rPr lang="et-EE" sz="1200" b="1" kern="1200" dirty="0">
                <a:solidFill>
                  <a:schemeClr val="tx1"/>
                </a:solidFill>
                <a:effectLst/>
                <a:latin typeface="+mn-lt"/>
              </a:rPr>
              <a:t>taastumisel</a:t>
            </a:r>
            <a:r>
              <a:rPr lang="et-EE" b="1" dirty="0"/>
              <a:t> </a:t>
            </a:r>
            <a:endParaRPr lang="et-EE"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t-EE" sz="1200" kern="1200" dirty="0">
                <a:solidFill>
                  <a:schemeClr val="tx1"/>
                </a:solidFill>
                <a:effectLst/>
                <a:latin typeface="+mn-lt"/>
              </a:rPr>
              <a:t>Taaste- ja vastupidavusrahastus</a:t>
            </a:r>
            <a:r>
              <a:rPr lang="et-EE" dirty="0"/>
              <a:t> </a:t>
            </a:r>
            <a:endParaRPr lang="et-E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t-EE" sz="1200" kern="1200" dirty="0">
                <a:solidFill>
                  <a:schemeClr val="tx1"/>
                </a:solidFill>
                <a:effectLst/>
                <a:latin typeface="+mn-lt"/>
              </a:rPr>
              <a:t>Ühtekuuluvuse</a:t>
            </a:r>
            <a:r>
              <a:rPr lang="et-EE" dirty="0"/>
              <a:t> </a:t>
            </a:r>
            <a:r>
              <a:rPr lang="et-EE" sz="1200" kern="1200" dirty="0">
                <a:solidFill>
                  <a:schemeClr val="tx1"/>
                </a:solidFill>
                <a:effectLst/>
                <a:latin typeface="+mn-lt"/>
              </a:rPr>
              <a:t>huvides</a:t>
            </a:r>
            <a:r>
              <a:rPr lang="et-EE" dirty="0"/>
              <a:t> </a:t>
            </a:r>
            <a:r>
              <a:rPr lang="et-EE" sz="1200" kern="1200" dirty="0">
                <a:solidFill>
                  <a:schemeClr val="tx1"/>
                </a:solidFill>
                <a:effectLst/>
                <a:latin typeface="+mn-lt"/>
              </a:rPr>
              <a:t>ja Euroopa</a:t>
            </a:r>
            <a:r>
              <a:rPr lang="et-EE" dirty="0"/>
              <a:t> </a:t>
            </a:r>
            <a:r>
              <a:rPr lang="et-EE" sz="1200" kern="1200" dirty="0">
                <a:solidFill>
                  <a:schemeClr val="tx1"/>
                </a:solidFill>
                <a:effectLst/>
                <a:latin typeface="+mn-lt"/>
              </a:rPr>
              <a:t>territooriumidele</a:t>
            </a:r>
            <a:r>
              <a:rPr lang="et-EE" dirty="0"/>
              <a:t> </a:t>
            </a:r>
            <a:r>
              <a:rPr lang="et-EE" sz="1200" kern="1200" dirty="0">
                <a:solidFill>
                  <a:schemeClr val="tx1"/>
                </a:solidFill>
                <a:effectLst/>
                <a:latin typeface="+mn-lt"/>
              </a:rPr>
              <a:t>antav</a:t>
            </a:r>
            <a:r>
              <a:rPr lang="et-EE" dirty="0"/>
              <a:t> </a:t>
            </a:r>
            <a:r>
              <a:rPr lang="et-EE" sz="1200" kern="1200" dirty="0">
                <a:solidFill>
                  <a:schemeClr val="tx1"/>
                </a:solidFill>
                <a:effectLst/>
                <a:latin typeface="+mn-lt"/>
              </a:rPr>
              <a:t>taasteabi — REACT-EU</a:t>
            </a:r>
          </a:p>
          <a:p>
            <a:pPr marL="171450" indent="-171450">
              <a:buFont typeface="Arial" panose="020B0604020202020204" pitchFamily="34" charset="0"/>
              <a:buChar char="•"/>
            </a:pPr>
            <a:r>
              <a:rPr lang="et-EE" sz="1200" kern="1200" dirty="0">
                <a:solidFill>
                  <a:schemeClr val="tx1"/>
                </a:solidFill>
                <a:effectLst/>
                <a:latin typeface="+mn-lt"/>
              </a:rPr>
              <a:t>Tugevdatud maaelu arengu</a:t>
            </a:r>
            <a:r>
              <a:rPr lang="et-EE" dirty="0"/>
              <a:t> </a:t>
            </a:r>
            <a:r>
              <a:rPr lang="et-EE" sz="1200" kern="1200" dirty="0">
                <a:solidFill>
                  <a:schemeClr val="tx1"/>
                </a:solidFill>
                <a:effectLst/>
                <a:latin typeface="+mn-lt"/>
              </a:rPr>
              <a:t>programmid</a:t>
            </a:r>
            <a:endParaRPr lang="et-E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t-EE" sz="1200" kern="1200" dirty="0">
                <a:solidFill>
                  <a:schemeClr val="tx1"/>
                </a:solidFill>
                <a:effectLst/>
                <a:latin typeface="+mn-lt"/>
              </a:rPr>
              <a:t>Tugevdatud õiglase ülemineku</a:t>
            </a:r>
            <a:r>
              <a:rPr lang="et-EE" dirty="0"/>
              <a:t> </a:t>
            </a:r>
            <a:r>
              <a:rPr lang="et-EE" sz="1200" kern="1200" dirty="0">
                <a:solidFill>
                  <a:schemeClr val="tx1"/>
                </a:solidFill>
                <a:effectLst/>
                <a:latin typeface="+mn-lt"/>
              </a:rPr>
              <a:t>mehhanism</a:t>
            </a:r>
            <a:endParaRPr lang="et-EE" sz="1200" kern="1200" dirty="0">
              <a:solidFill>
                <a:schemeClr val="tx1"/>
              </a:solidFill>
              <a:effectLst/>
              <a:latin typeface="+mn-lt"/>
              <a:ea typeface="+mn-ea"/>
              <a:cs typeface="+mn-cs"/>
            </a:endParaRPr>
          </a:p>
          <a:p>
            <a:r>
              <a:rPr lang="et-EE" sz="1200" b="1" kern="1200" dirty="0">
                <a:solidFill>
                  <a:schemeClr val="tx1"/>
                </a:solidFill>
                <a:effectLst/>
                <a:latin typeface="+mn-lt"/>
              </a:rPr>
              <a:t>Euroopa</a:t>
            </a:r>
            <a:r>
              <a:rPr lang="et-EE" b="1" dirty="0"/>
              <a:t> </a:t>
            </a:r>
            <a:r>
              <a:rPr lang="et-EE" sz="1200" b="1" kern="1200" dirty="0">
                <a:solidFill>
                  <a:schemeClr val="tx1"/>
                </a:solidFill>
                <a:effectLst/>
                <a:latin typeface="+mn-lt"/>
              </a:rPr>
              <a:t>poolaasta</a:t>
            </a:r>
            <a:r>
              <a:rPr lang="et-EE" b="1" dirty="0"/>
              <a:t> </a:t>
            </a:r>
            <a:r>
              <a:rPr lang="et-EE" sz="1200" b="1" kern="1200" dirty="0">
                <a:solidFill>
                  <a:schemeClr val="tx1"/>
                </a:solidFill>
                <a:effectLst/>
                <a:latin typeface="+mn-lt"/>
              </a:rPr>
              <a:t>raamistikus</a:t>
            </a:r>
            <a:endParaRPr lang="et-EE"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t-EE" sz="1200" kern="1200" dirty="0">
                <a:solidFill>
                  <a:schemeClr val="tx1"/>
                </a:solidFill>
                <a:effectLst/>
                <a:latin typeface="+mn-lt"/>
              </a:rPr>
              <a:t>Investeeringute</a:t>
            </a:r>
            <a:r>
              <a:rPr lang="et-EE" dirty="0"/>
              <a:t> </a:t>
            </a:r>
            <a:r>
              <a:rPr lang="et-EE" sz="1200" kern="1200" dirty="0">
                <a:solidFill>
                  <a:schemeClr val="tx1"/>
                </a:solidFill>
                <a:effectLst/>
                <a:latin typeface="+mn-lt"/>
              </a:rPr>
              <a:t>ja reformide toetamine</a:t>
            </a:r>
            <a:endParaRPr lang="et-E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t-EE" sz="1200" kern="1200" dirty="0">
                <a:solidFill>
                  <a:schemeClr val="tx1"/>
                </a:solidFill>
                <a:effectLst/>
                <a:latin typeface="+mn-lt"/>
              </a:rPr>
              <a:t>Õiglase ülemineku</a:t>
            </a:r>
            <a:r>
              <a:rPr lang="et-EE" dirty="0"/>
              <a:t> </a:t>
            </a:r>
            <a:r>
              <a:rPr lang="et-EE" sz="1200" kern="1200" dirty="0">
                <a:solidFill>
                  <a:schemeClr val="tx1"/>
                </a:solidFill>
                <a:effectLst/>
                <a:latin typeface="+mn-lt"/>
              </a:rPr>
              <a:t>toetamine</a:t>
            </a:r>
          </a:p>
          <a:p>
            <a:pPr marL="0" indent="0">
              <a:buFont typeface="Arial" panose="020B0604020202020204" pitchFamily="34" charset="0"/>
              <a:buNone/>
            </a:pPr>
            <a:endParaRPr lang="et-EE" sz="1200" kern="1200" dirty="0">
              <a:solidFill>
                <a:schemeClr val="tx1"/>
              </a:solidFill>
              <a:effectLst/>
              <a:latin typeface="+mn-lt"/>
              <a:ea typeface="+mn-ea"/>
              <a:cs typeface="+mn-cs"/>
            </a:endParaRPr>
          </a:p>
          <a:p>
            <a:r>
              <a:rPr lang="et-EE" sz="1200" b="1" kern="1200" dirty="0">
                <a:solidFill>
                  <a:schemeClr val="tx1"/>
                </a:solidFill>
                <a:effectLst/>
                <a:latin typeface="+mn-lt"/>
              </a:rPr>
              <a:t>Majanduse</a:t>
            </a:r>
            <a:r>
              <a:rPr lang="et-EE" b="1" dirty="0"/>
              <a:t> </a:t>
            </a:r>
            <a:r>
              <a:rPr lang="et-EE" sz="1200" b="1" kern="1200" dirty="0">
                <a:solidFill>
                  <a:schemeClr val="tx1"/>
                </a:solidFill>
                <a:effectLst/>
                <a:latin typeface="+mn-lt"/>
              </a:rPr>
              <a:t>elavdamine</a:t>
            </a:r>
            <a:r>
              <a:rPr lang="et-EE" b="1" dirty="0"/>
              <a:t> </a:t>
            </a:r>
            <a:r>
              <a:rPr lang="et-EE" sz="1200" b="1" kern="1200" dirty="0">
                <a:solidFill>
                  <a:schemeClr val="tx1"/>
                </a:solidFill>
                <a:effectLst/>
                <a:latin typeface="+mn-lt"/>
              </a:rPr>
              <a:t>ja erainvesteeringute</a:t>
            </a:r>
            <a:r>
              <a:rPr lang="et-EE" b="1" dirty="0"/>
              <a:t> </a:t>
            </a:r>
            <a:r>
              <a:rPr lang="et-EE" sz="1200" b="1" kern="1200" dirty="0">
                <a:solidFill>
                  <a:schemeClr val="tx1"/>
                </a:solidFill>
                <a:effectLst/>
                <a:latin typeface="+mn-lt"/>
              </a:rPr>
              <a:t>abistamine</a:t>
            </a:r>
            <a:r>
              <a:rPr lang="et-EE" b="1" dirty="0"/>
              <a:t> </a:t>
            </a:r>
            <a:endParaRPr lang="et-EE"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t-EE" sz="1200" kern="1200" dirty="0">
                <a:solidFill>
                  <a:schemeClr val="tx1"/>
                </a:solidFill>
                <a:effectLst/>
                <a:latin typeface="+mn-lt"/>
              </a:rPr>
              <a:t>Maksevõime</a:t>
            </a:r>
            <a:r>
              <a:rPr lang="et-EE" dirty="0"/>
              <a:t> </a:t>
            </a:r>
            <a:r>
              <a:rPr lang="et-EE" sz="1200" kern="1200" dirty="0">
                <a:solidFill>
                  <a:schemeClr val="tx1"/>
                </a:solidFill>
                <a:effectLst/>
                <a:latin typeface="+mn-lt"/>
              </a:rPr>
              <a:t>toetusinstrument</a:t>
            </a:r>
            <a:r>
              <a:rPr lang="et-EE" dirty="0"/>
              <a:t> </a:t>
            </a:r>
            <a:endParaRPr lang="et-E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t-EE" sz="1200" kern="1200" dirty="0">
                <a:solidFill>
                  <a:schemeClr val="tx1"/>
                </a:solidFill>
                <a:effectLst/>
                <a:latin typeface="+mn-lt"/>
              </a:rPr>
              <a:t>Strateegiliste</a:t>
            </a:r>
            <a:r>
              <a:rPr lang="et-EE" dirty="0"/>
              <a:t> </a:t>
            </a:r>
            <a:r>
              <a:rPr lang="et-EE" sz="1200" kern="1200" dirty="0">
                <a:solidFill>
                  <a:schemeClr val="tx1"/>
                </a:solidFill>
                <a:effectLst/>
                <a:latin typeface="+mn-lt"/>
              </a:rPr>
              <a:t>investeeringute</a:t>
            </a:r>
            <a:r>
              <a:rPr lang="et-EE" dirty="0"/>
              <a:t> </a:t>
            </a:r>
            <a:r>
              <a:rPr lang="et-EE" sz="1200" kern="1200" dirty="0">
                <a:solidFill>
                  <a:schemeClr val="tx1"/>
                </a:solidFill>
                <a:effectLst/>
                <a:latin typeface="+mn-lt"/>
              </a:rPr>
              <a:t>rahastamisvahend</a:t>
            </a:r>
            <a:endParaRPr lang="et-E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t-EE" sz="1200" kern="1200" dirty="0">
                <a:solidFill>
                  <a:schemeClr val="tx1"/>
                </a:solidFill>
                <a:effectLst/>
                <a:latin typeface="+mn-lt"/>
              </a:rPr>
              <a:t>Tugevdatud</a:t>
            </a:r>
            <a:r>
              <a:rPr lang="et-EE" dirty="0"/>
              <a:t> </a:t>
            </a:r>
            <a:r>
              <a:rPr lang="et-EE" sz="1200" kern="1200" dirty="0">
                <a:solidFill>
                  <a:schemeClr val="tx1"/>
                </a:solidFill>
                <a:effectLst/>
                <a:latin typeface="+mn-lt"/>
              </a:rPr>
              <a:t>programm</a:t>
            </a:r>
            <a:r>
              <a:rPr lang="et-EE" dirty="0"/>
              <a:t> </a:t>
            </a:r>
            <a:r>
              <a:rPr lang="et-EE" sz="1200" kern="1200" dirty="0">
                <a:solidFill>
                  <a:schemeClr val="tx1"/>
                </a:solidFill>
                <a:effectLst/>
                <a:latin typeface="+mn-lt"/>
              </a:rPr>
              <a:t>InvestEU</a:t>
            </a:r>
            <a:endParaRPr lang="et-EE" sz="1200" kern="1200" dirty="0">
              <a:solidFill>
                <a:schemeClr val="tx1"/>
              </a:solidFill>
              <a:effectLst/>
              <a:latin typeface="+mn-lt"/>
              <a:ea typeface="+mn-ea"/>
              <a:cs typeface="+mn-cs"/>
            </a:endParaRPr>
          </a:p>
          <a:p>
            <a:pPr marL="171450" indent="-171450">
              <a:buFont typeface="Courier New" panose="02070309020205020404" pitchFamily="49" charset="0"/>
              <a:buChar char="o"/>
            </a:pPr>
            <a:r>
              <a:rPr lang="et-EE" sz="1200" kern="1200" dirty="0">
                <a:solidFill>
                  <a:schemeClr val="tx1"/>
                </a:solidFill>
                <a:effectLst/>
                <a:latin typeface="+mn-lt"/>
              </a:rPr>
              <a:t>Peamiste</a:t>
            </a:r>
            <a:r>
              <a:rPr lang="et-EE" dirty="0"/>
              <a:t> </a:t>
            </a:r>
            <a:r>
              <a:rPr lang="et-EE" sz="1200" kern="1200" dirty="0">
                <a:solidFill>
                  <a:schemeClr val="tx1"/>
                </a:solidFill>
                <a:effectLst/>
                <a:latin typeface="+mn-lt"/>
              </a:rPr>
              <a:t>sektorite</a:t>
            </a:r>
            <a:r>
              <a:rPr lang="et-EE" dirty="0"/>
              <a:t> </a:t>
            </a:r>
            <a:r>
              <a:rPr lang="et-EE" sz="1200" kern="1200" dirty="0">
                <a:solidFill>
                  <a:schemeClr val="tx1"/>
                </a:solidFill>
                <a:effectLst/>
                <a:latin typeface="+mn-lt"/>
              </a:rPr>
              <a:t>ja tehnoloogiate toetamine</a:t>
            </a:r>
            <a:endParaRPr lang="et-EE" sz="1200" kern="1200" dirty="0">
              <a:solidFill>
                <a:schemeClr val="tx1"/>
              </a:solidFill>
              <a:effectLst/>
              <a:latin typeface="+mn-lt"/>
              <a:ea typeface="+mn-ea"/>
              <a:cs typeface="+mn-cs"/>
            </a:endParaRPr>
          </a:p>
          <a:p>
            <a:pPr marL="171450" indent="-171450">
              <a:buFont typeface="Courier New" panose="02070309020205020404" pitchFamily="49" charset="0"/>
              <a:buChar char="o"/>
            </a:pPr>
            <a:r>
              <a:rPr lang="et-EE" sz="1200" kern="1200" dirty="0">
                <a:solidFill>
                  <a:schemeClr val="tx1"/>
                </a:solidFill>
                <a:effectLst/>
                <a:latin typeface="+mn-lt"/>
              </a:rPr>
              <a:t>Investeerimine</a:t>
            </a:r>
            <a:r>
              <a:rPr lang="et-EE" dirty="0"/>
              <a:t> </a:t>
            </a:r>
            <a:r>
              <a:rPr lang="et-EE" sz="1200" kern="1200" dirty="0">
                <a:solidFill>
                  <a:schemeClr val="tx1"/>
                </a:solidFill>
                <a:effectLst/>
                <a:latin typeface="+mn-lt"/>
              </a:rPr>
              <a:t>peamistesse</a:t>
            </a:r>
            <a:r>
              <a:rPr lang="et-EE" dirty="0"/>
              <a:t> </a:t>
            </a:r>
            <a:r>
              <a:rPr lang="et-EE" sz="1200" kern="1200" dirty="0">
                <a:solidFill>
                  <a:schemeClr val="tx1"/>
                </a:solidFill>
                <a:effectLst/>
                <a:latin typeface="+mn-lt"/>
              </a:rPr>
              <a:t>väärtusahelatesse</a:t>
            </a:r>
            <a:endParaRPr lang="et-EE" sz="1200" kern="1200" dirty="0">
              <a:solidFill>
                <a:schemeClr val="tx1"/>
              </a:solidFill>
              <a:effectLst/>
              <a:latin typeface="+mn-lt"/>
              <a:ea typeface="+mn-ea"/>
              <a:cs typeface="+mn-cs"/>
            </a:endParaRPr>
          </a:p>
          <a:p>
            <a:pPr marL="171450" indent="-171450">
              <a:buFont typeface="Courier New" panose="02070309020205020404" pitchFamily="49" charset="0"/>
              <a:buChar char="o"/>
            </a:pPr>
            <a:r>
              <a:rPr lang="et-EE" sz="1200" kern="1200" dirty="0">
                <a:solidFill>
                  <a:schemeClr val="tx1"/>
                </a:solidFill>
                <a:effectLst/>
                <a:latin typeface="+mn-lt"/>
              </a:rPr>
              <a:t>Elujõuliste</a:t>
            </a:r>
            <a:r>
              <a:rPr lang="et-EE" dirty="0"/>
              <a:t> </a:t>
            </a:r>
            <a:r>
              <a:rPr lang="et-EE" sz="1200" kern="1200" dirty="0">
                <a:solidFill>
                  <a:schemeClr val="tx1"/>
                </a:solidFill>
                <a:effectLst/>
                <a:latin typeface="+mn-lt"/>
              </a:rPr>
              <a:t>ettevõtete</a:t>
            </a:r>
            <a:r>
              <a:rPr lang="et-EE" dirty="0"/>
              <a:t> </a:t>
            </a:r>
            <a:r>
              <a:rPr lang="et-EE" sz="1200" kern="1200" dirty="0">
                <a:solidFill>
                  <a:schemeClr val="tx1"/>
                </a:solidFill>
                <a:effectLst/>
                <a:latin typeface="+mn-lt"/>
              </a:rPr>
              <a:t>maksevõime toetus</a:t>
            </a:r>
          </a:p>
          <a:p>
            <a:pPr marL="0" indent="0">
              <a:buFont typeface="Courier New" panose="02070309020205020404" pitchFamily="49" charset="0"/>
              <a:buNone/>
            </a:pPr>
            <a:endParaRPr lang="et-EE" sz="1200" b="1" kern="1200" dirty="0">
              <a:solidFill>
                <a:schemeClr val="tx1"/>
              </a:solidFill>
              <a:effectLst/>
              <a:latin typeface="+mn-lt"/>
              <a:ea typeface="+mn-ea"/>
              <a:cs typeface="+mn-cs"/>
            </a:endParaRPr>
          </a:p>
          <a:p>
            <a:r>
              <a:rPr lang="et-EE" sz="1200" b="1" kern="1200" dirty="0">
                <a:solidFill>
                  <a:schemeClr val="tx1"/>
                </a:solidFill>
                <a:effectLst/>
                <a:latin typeface="+mn-lt"/>
              </a:rPr>
              <a:t>Kriisist</a:t>
            </a:r>
            <a:r>
              <a:rPr lang="et-EE" b="1" dirty="0"/>
              <a:t> </a:t>
            </a:r>
            <a:r>
              <a:rPr lang="et-EE" sz="1200" b="1" kern="1200" dirty="0">
                <a:solidFill>
                  <a:schemeClr val="tx1"/>
                </a:solidFill>
                <a:effectLst/>
                <a:latin typeface="+mn-lt"/>
              </a:rPr>
              <a:t>õppimine</a:t>
            </a:r>
            <a:r>
              <a:rPr lang="et-EE" b="1" dirty="0"/>
              <a:t> </a:t>
            </a:r>
          </a:p>
          <a:p>
            <a:pPr marL="171450" indent="-171450">
              <a:buFont typeface="Arial" panose="020B0604020202020204" pitchFamily="34" charset="0"/>
              <a:buChar char="•"/>
            </a:pPr>
            <a:r>
              <a:rPr lang="et-EE" sz="1200" kern="1200" dirty="0">
                <a:solidFill>
                  <a:schemeClr val="tx1"/>
                </a:solidFill>
                <a:effectLst/>
                <a:latin typeface="+mn-lt"/>
              </a:rPr>
              <a:t>Uus tervishoiuprogramm</a:t>
            </a:r>
            <a:endParaRPr lang="et-E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t-EE" sz="1200" kern="1200" dirty="0">
                <a:solidFill>
                  <a:schemeClr val="tx1"/>
                </a:solidFill>
                <a:effectLst/>
                <a:latin typeface="+mn-lt"/>
              </a:rPr>
              <a:t>Tugevdatud</a:t>
            </a:r>
            <a:r>
              <a:rPr lang="et-EE" dirty="0"/>
              <a:t> </a:t>
            </a:r>
            <a:r>
              <a:rPr lang="et-EE" sz="1200" kern="1200" dirty="0">
                <a:solidFill>
                  <a:schemeClr val="tx1"/>
                </a:solidFill>
                <a:effectLst/>
                <a:latin typeface="+mn-lt"/>
              </a:rPr>
              <a:t>programm rescEU</a:t>
            </a:r>
            <a:endParaRPr lang="et-E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t-EE" sz="1200" kern="1200" dirty="0">
                <a:solidFill>
                  <a:schemeClr val="tx1"/>
                </a:solidFill>
                <a:effectLst/>
                <a:latin typeface="+mn-lt"/>
              </a:rPr>
              <a:t>Tugevdatud</a:t>
            </a:r>
            <a:r>
              <a:rPr lang="et-EE" dirty="0"/>
              <a:t> </a:t>
            </a:r>
            <a:r>
              <a:rPr lang="et-EE" sz="1200" kern="1200" dirty="0">
                <a:solidFill>
                  <a:schemeClr val="tx1"/>
                </a:solidFill>
                <a:effectLst/>
                <a:latin typeface="+mn-lt"/>
              </a:rPr>
              <a:t>programm</a:t>
            </a:r>
            <a:r>
              <a:rPr lang="et-EE" dirty="0"/>
              <a:t> </a:t>
            </a:r>
            <a:r>
              <a:rPr lang="et-EE" sz="1200" kern="1200" dirty="0">
                <a:solidFill>
                  <a:schemeClr val="tx1"/>
                </a:solidFill>
                <a:effectLst/>
                <a:latin typeface="+mn-lt"/>
              </a:rPr>
              <a:t>teadusuuringute, innovatsiooni ja välistoimingute</a:t>
            </a:r>
            <a:r>
              <a:rPr lang="et-EE" dirty="0"/>
              <a:t> </a:t>
            </a:r>
            <a:r>
              <a:rPr lang="et-EE" sz="1200" kern="1200" dirty="0">
                <a:solidFill>
                  <a:schemeClr val="tx1"/>
                </a:solidFill>
                <a:effectLst/>
                <a:latin typeface="+mn-lt"/>
              </a:rPr>
              <a:t>jaoks</a:t>
            </a:r>
            <a:endParaRPr lang="et-EE" sz="1200" kern="1200" dirty="0">
              <a:solidFill>
                <a:schemeClr val="tx1"/>
              </a:solidFill>
              <a:effectLst/>
              <a:latin typeface="+mn-lt"/>
              <a:ea typeface="+mn-ea"/>
              <a:cs typeface="+mn-cs"/>
            </a:endParaRPr>
          </a:p>
          <a:p>
            <a:pPr marL="171450" indent="-171450">
              <a:buFont typeface="Courier New" panose="02070309020205020404" pitchFamily="49" charset="0"/>
              <a:buChar char="o"/>
            </a:pPr>
            <a:r>
              <a:rPr lang="et-EE" sz="1200" kern="1200" dirty="0">
                <a:solidFill>
                  <a:schemeClr val="tx1"/>
                </a:solidFill>
                <a:effectLst/>
                <a:latin typeface="+mn-lt"/>
              </a:rPr>
              <a:t>Peamiste</a:t>
            </a:r>
            <a:r>
              <a:rPr lang="et-EE" dirty="0"/>
              <a:t> </a:t>
            </a:r>
            <a:r>
              <a:rPr lang="et-EE" sz="1200" kern="1200" dirty="0">
                <a:solidFill>
                  <a:schemeClr val="tx1"/>
                </a:solidFill>
                <a:effectLst/>
                <a:latin typeface="+mn-lt"/>
              </a:rPr>
              <a:t>programmide</a:t>
            </a:r>
            <a:r>
              <a:rPr lang="et-EE" dirty="0"/>
              <a:t> </a:t>
            </a:r>
            <a:r>
              <a:rPr lang="et-EE" sz="1200" kern="1200" dirty="0">
                <a:solidFill>
                  <a:schemeClr val="tx1"/>
                </a:solidFill>
                <a:effectLst/>
                <a:latin typeface="+mn-lt"/>
              </a:rPr>
              <a:t>toetamine</a:t>
            </a:r>
            <a:r>
              <a:rPr lang="et-EE" dirty="0"/>
              <a:t> </a:t>
            </a:r>
            <a:r>
              <a:rPr lang="et-EE" sz="1200" kern="1200" dirty="0">
                <a:solidFill>
                  <a:schemeClr val="tx1"/>
                </a:solidFill>
                <a:effectLst/>
                <a:latin typeface="+mn-lt"/>
              </a:rPr>
              <a:t>tulevaste kriiside jaoks</a:t>
            </a:r>
          </a:p>
          <a:p>
            <a:pPr marL="171450" indent="-171450">
              <a:buFont typeface="Courier New" panose="02070309020205020404" pitchFamily="49" charset="0"/>
              <a:buChar char="o"/>
            </a:pPr>
            <a:r>
              <a:rPr lang="et-EE" sz="1200" kern="1200" dirty="0">
                <a:solidFill>
                  <a:schemeClr val="tx1"/>
                </a:solidFill>
                <a:effectLst/>
                <a:latin typeface="+mn-lt"/>
              </a:rPr>
              <a:t>Globaalsete partnerite toetamine</a:t>
            </a:r>
            <a:endParaRPr lang="et-EE"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23</a:t>
            </a:fld>
            <a:endParaRPr lang="et-EE"/>
          </a:p>
        </p:txBody>
      </p:sp>
    </p:spTree>
    <p:extLst>
      <p:ext uri="{BB962C8B-B14F-4D97-AF65-F5344CB8AC3E}">
        <p14:creationId xmlns:p14="http://schemas.microsoft.com/office/powerpoint/2010/main" val="1452452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a:t>ELi liidrid leppisid 21. juulil 2020 Brüsselis toimunud erakorralisel tippkohtumisel kokku 1824,3 miljardi euro suuruses kogueelarves, mis hõlmab mitmeaastast finantsraamistikku (1074,3 miljardit) ja nn Next Generation EU ühekordset erakorralist abi (750 miljardit eurot). Pakett aitab ELi pärast pandeemiat uuesti üles ehitada ning toetab investeeringuid keskkonnasäästlikele ja digitaalsele lahendustele üleminekutel.</a:t>
            </a:r>
          </a:p>
          <a:p>
            <a:endParaRPr lang="et-EE" baseline="0" dirty="0"/>
          </a:p>
          <a:p>
            <a:r>
              <a:rPr lang="et-EE"/>
              <a:t>(Komisjoni 2018. aasta mitmeaastase finantsraamistiku ettepanek oli ainult 1279 miljardit)</a:t>
            </a:r>
          </a:p>
          <a:p>
            <a:endParaRPr lang="et-EE" baseline="0" dirty="0"/>
          </a:p>
          <a:p>
            <a:endParaRPr lang="et-EE" baseline="0" dirty="0"/>
          </a:p>
          <a:p>
            <a:endParaRPr lang="et-EE"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24</a:t>
            </a:fld>
            <a:endParaRPr lang="et-EE"/>
          </a:p>
        </p:txBody>
      </p:sp>
    </p:spTree>
    <p:extLst>
      <p:ext uri="{BB962C8B-B14F-4D97-AF65-F5344CB8AC3E}">
        <p14:creationId xmlns:p14="http://schemas.microsoft.com/office/powerpoint/2010/main" val="1682723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a:t>https://www.consilium.europa.eu/en/eu-budget-story/</a:t>
            </a:r>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25</a:t>
            </a:fld>
            <a:endParaRPr lang="et-EE"/>
          </a:p>
        </p:txBody>
      </p:sp>
    </p:spTree>
    <p:extLst>
      <p:ext uri="{BB962C8B-B14F-4D97-AF65-F5344CB8AC3E}">
        <p14:creationId xmlns:p14="http://schemas.microsoft.com/office/powerpoint/2010/main" val="834000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200" b="1" i="0" u="none" strike="noStrike" kern="1200" baseline="0" dirty="0">
                <a:solidFill>
                  <a:schemeClr val="tx1"/>
                </a:solidFill>
                <a:latin typeface="+mn-lt"/>
              </a:rPr>
              <a:t>ELi</a:t>
            </a:r>
            <a:r>
              <a:rPr lang="et-EE" b="1" dirty="0"/>
              <a:t> </a:t>
            </a:r>
            <a:r>
              <a:rPr lang="et-EE" sz="1200" b="1" i="0" u="none" strike="noStrike" kern="1200" baseline="0" dirty="0">
                <a:solidFill>
                  <a:schemeClr val="tx1"/>
                </a:solidFill>
                <a:latin typeface="+mn-lt"/>
              </a:rPr>
              <a:t>kulutuste jaotus 2021–2027</a:t>
            </a:r>
          </a:p>
          <a:p>
            <a:r>
              <a:rPr lang="et-EE" sz="1200" b="0" i="0" u="none" strike="noStrike" kern="1200" baseline="0" dirty="0">
                <a:solidFill>
                  <a:schemeClr val="tx1"/>
                </a:solidFill>
                <a:latin typeface="+mn-lt"/>
              </a:rPr>
              <a:t>miljardit eurot, 2018. aasta hinnad</a:t>
            </a:r>
          </a:p>
          <a:p>
            <a:endParaRPr lang="et-EE" sz="1200" b="0" i="0" u="none" strike="noStrike" kern="1200" baseline="0" dirty="0">
              <a:solidFill>
                <a:schemeClr val="tx1"/>
              </a:solidFill>
              <a:latin typeface="+mn-lt"/>
              <a:ea typeface="+mn-ea"/>
              <a:cs typeface="+mn-cs"/>
            </a:endParaRPr>
          </a:p>
          <a:p>
            <a:r>
              <a:rPr lang="et-EE" sz="1200" b="1" i="0" u="none" strike="noStrike" kern="1200" baseline="0" dirty="0">
                <a:solidFill>
                  <a:schemeClr val="tx1"/>
                </a:solidFill>
                <a:latin typeface="+mn-lt"/>
              </a:rPr>
              <a:t>Kokku 1824,3 MILJARDIT EUROT</a:t>
            </a:r>
          </a:p>
          <a:p>
            <a:endParaRPr lang="et-EE" sz="1200" b="1" i="0" u="none" strike="noStrike" kern="1200" baseline="0" dirty="0">
              <a:solidFill>
                <a:schemeClr val="tx1"/>
              </a:solidFill>
              <a:latin typeface="+mn-lt"/>
            </a:endParaRPr>
          </a:p>
          <a:p>
            <a:pPr marL="171450" indent="-171450">
              <a:buFont typeface="Arial" panose="020B0604020202020204" pitchFamily="34" charset="0"/>
              <a:buChar char="•"/>
            </a:pPr>
            <a:r>
              <a:rPr lang="et-EE" sz="1200" b="0" i="0" u="none" strike="noStrike" kern="1200" baseline="0" dirty="0">
                <a:solidFill>
                  <a:schemeClr val="tx1"/>
                </a:solidFill>
                <a:latin typeface="+mn-lt"/>
              </a:rPr>
              <a:t>Järgmise põlvkonna EL</a:t>
            </a:r>
          </a:p>
          <a:p>
            <a:pPr marL="171450" indent="-171450">
              <a:buFont typeface="Arial" panose="020B0604020202020204" pitchFamily="34" charset="0"/>
              <a:buChar char="•"/>
            </a:pPr>
            <a:r>
              <a:rPr lang="et-EE" sz="1200" b="0" i="0" u="none" strike="noStrike" kern="1200" baseline="0" dirty="0">
                <a:solidFill>
                  <a:schemeClr val="tx1"/>
                </a:solidFill>
                <a:latin typeface="+mn-lt"/>
              </a:rPr>
              <a:t>Mitmeaastane</a:t>
            </a:r>
            <a:r>
              <a:rPr lang="et-EE" dirty="0"/>
              <a:t> </a:t>
            </a:r>
            <a:r>
              <a:rPr lang="et-EE" sz="1200" b="0" i="0" u="none" strike="noStrike" kern="1200" baseline="0" dirty="0">
                <a:solidFill>
                  <a:schemeClr val="tx1"/>
                </a:solidFill>
                <a:latin typeface="+mn-lt"/>
              </a:rPr>
              <a:t>finantsraamistik</a:t>
            </a:r>
            <a:r>
              <a:rPr lang="et-EE" dirty="0"/>
              <a:t> </a:t>
            </a:r>
          </a:p>
          <a:p>
            <a:pPr marL="0" indent="0">
              <a:buFont typeface="Arial" panose="020B0604020202020204" pitchFamily="34" charset="0"/>
              <a:buNone/>
            </a:pPr>
            <a:endParaRPr lang="et-EE" sz="1200" b="0" i="0" u="none" strike="noStrike" kern="1200" baseline="0" dirty="0">
              <a:solidFill>
                <a:schemeClr val="tx1"/>
              </a:solidFill>
              <a:latin typeface="+mn-lt"/>
              <a:ea typeface="+mn-ea"/>
              <a:cs typeface="+mn-cs"/>
            </a:endParaRPr>
          </a:p>
          <a:p>
            <a:r>
              <a:rPr lang="et-EE" sz="1200" b="1" i="0" u="none" strike="noStrike" kern="1200" baseline="0" dirty="0">
                <a:solidFill>
                  <a:schemeClr val="tx1"/>
                </a:solidFill>
                <a:latin typeface="+mn-lt"/>
              </a:rPr>
              <a:t>Ränne ja</a:t>
            </a:r>
            <a:r>
              <a:rPr lang="et-EE" b="1" dirty="0"/>
              <a:t> </a:t>
            </a:r>
            <a:r>
              <a:rPr lang="et-EE" sz="1200" b="1" i="0" u="none" strike="noStrike" kern="1200" baseline="0" dirty="0">
                <a:solidFill>
                  <a:schemeClr val="tx1"/>
                </a:solidFill>
                <a:latin typeface="+mn-lt"/>
              </a:rPr>
              <a:t>piirihaldus</a:t>
            </a:r>
            <a:endParaRPr lang="et-EE" sz="1200" b="1" i="0" u="none" strike="noStrike" kern="1200" baseline="0" dirty="0">
              <a:solidFill>
                <a:schemeClr val="tx1"/>
              </a:solidFill>
              <a:latin typeface="+mn-lt"/>
              <a:ea typeface="+mn-ea"/>
              <a:cs typeface="+mn-cs"/>
            </a:endParaRPr>
          </a:p>
          <a:p>
            <a:r>
              <a:rPr lang="et-EE" sz="1200" b="0" i="0" u="none" strike="noStrike" kern="1200" baseline="0" dirty="0">
                <a:solidFill>
                  <a:schemeClr val="tx1"/>
                </a:solidFill>
                <a:latin typeface="+mn-lt"/>
              </a:rPr>
              <a:t>Hõlmab:</a:t>
            </a:r>
          </a:p>
          <a:p>
            <a:pPr marL="171450" indent="-171450">
              <a:buFont typeface="Arial" panose="020B0604020202020204" pitchFamily="34" charset="0"/>
              <a:buChar char="•"/>
            </a:pPr>
            <a:r>
              <a:rPr lang="et-EE" sz="1200" b="0" i="0" u="none" strike="noStrike" kern="1200" baseline="0" dirty="0">
                <a:solidFill>
                  <a:schemeClr val="tx1"/>
                </a:solidFill>
                <a:latin typeface="+mn-lt"/>
              </a:rPr>
              <a:t>Varjupaiga- ja</a:t>
            </a:r>
            <a:r>
              <a:rPr lang="et-EE" dirty="0"/>
              <a:t> </a:t>
            </a:r>
            <a:r>
              <a:rPr lang="et-EE" sz="1200" b="0" i="0" u="none" strike="noStrike" kern="1200" baseline="0" dirty="0">
                <a:solidFill>
                  <a:schemeClr val="tx1"/>
                </a:solidFill>
                <a:latin typeface="+mn-lt"/>
              </a:rPr>
              <a:t>Rändefond</a:t>
            </a:r>
            <a:endParaRPr lang="et-E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t-EE" sz="1200" b="0" i="0" u="none" strike="noStrike" kern="1200" baseline="0" dirty="0">
                <a:solidFill>
                  <a:schemeClr val="tx1"/>
                </a:solidFill>
                <a:latin typeface="+mn-lt"/>
              </a:rPr>
              <a:t>Integreeritud</a:t>
            </a:r>
            <a:r>
              <a:rPr lang="et-EE" dirty="0"/>
              <a:t> </a:t>
            </a:r>
            <a:r>
              <a:rPr lang="et-EE" sz="1200" b="0" i="0" u="none" strike="noStrike" kern="1200" baseline="0" dirty="0">
                <a:solidFill>
                  <a:schemeClr val="tx1"/>
                </a:solidFill>
                <a:latin typeface="+mn-lt"/>
              </a:rPr>
              <a:t>Piirihalduse fond</a:t>
            </a:r>
          </a:p>
          <a:p>
            <a:r>
              <a:rPr lang="et-EE" sz="1200" b="0" i="0" u="none" strike="noStrike" kern="1200" baseline="0" dirty="0">
                <a:solidFill>
                  <a:schemeClr val="tx1"/>
                </a:solidFill>
                <a:latin typeface="+mn-lt"/>
                <a:ea typeface="+mn-ea"/>
                <a:cs typeface="+mn-cs"/>
              </a:rPr>
              <a:t>22,7</a:t>
            </a:r>
          </a:p>
          <a:p>
            <a:endParaRPr lang="et-EE" sz="1200" b="0" i="0" u="none" strike="noStrike" kern="1200" baseline="0" dirty="0">
              <a:solidFill>
                <a:schemeClr val="tx1"/>
              </a:solidFill>
              <a:latin typeface="+mn-lt"/>
              <a:ea typeface="+mn-ea"/>
              <a:cs typeface="+mn-cs"/>
            </a:endParaRPr>
          </a:p>
          <a:p>
            <a:r>
              <a:rPr lang="et-EE" sz="1200" b="1" i="0" u="none" strike="noStrike" kern="1200" baseline="0" dirty="0">
                <a:solidFill>
                  <a:schemeClr val="tx1"/>
                </a:solidFill>
                <a:latin typeface="+mn-lt"/>
              </a:rPr>
              <a:t>Naaberriigid ja</a:t>
            </a:r>
            <a:r>
              <a:rPr lang="et-EE" b="1" dirty="0"/>
              <a:t> </a:t>
            </a:r>
            <a:r>
              <a:rPr lang="et-EE" sz="1200" b="1" i="0" u="none" strike="noStrike" kern="1200" baseline="0" dirty="0">
                <a:solidFill>
                  <a:schemeClr val="tx1"/>
                </a:solidFill>
                <a:latin typeface="+mn-lt"/>
              </a:rPr>
              <a:t>maailm</a:t>
            </a:r>
            <a:endParaRPr lang="et-EE" sz="1200" b="1" i="0" u="none" strike="noStrike" kern="1200" baseline="0" dirty="0">
              <a:solidFill>
                <a:schemeClr val="tx1"/>
              </a:solidFill>
              <a:latin typeface="+mn-lt"/>
              <a:ea typeface="+mn-ea"/>
              <a:cs typeface="+mn-cs"/>
            </a:endParaRPr>
          </a:p>
          <a:p>
            <a:r>
              <a:rPr lang="et-EE" sz="1200" b="0" i="0" u="none" strike="noStrike" kern="1200" baseline="0" dirty="0">
                <a:solidFill>
                  <a:schemeClr val="tx1"/>
                </a:solidFill>
                <a:latin typeface="+mn-lt"/>
              </a:rPr>
              <a:t>Hõlmab:</a:t>
            </a:r>
          </a:p>
          <a:p>
            <a:pPr marL="171450" indent="-171450">
              <a:buFont typeface="Arial" panose="020B0604020202020204" pitchFamily="34" charset="0"/>
              <a:buChar char="•"/>
            </a:pPr>
            <a:r>
              <a:rPr lang="et-EE" sz="1200" b="0" i="0" u="none" strike="noStrike" kern="1200" baseline="0" dirty="0">
                <a:solidFill>
                  <a:schemeClr val="tx1"/>
                </a:solidFill>
                <a:latin typeface="+mn-lt"/>
              </a:rPr>
              <a:t>Naabruspoliitika, arengu- ja rahvusvahelise</a:t>
            </a:r>
            <a:r>
              <a:rPr lang="et-EE" dirty="0"/>
              <a:t> </a:t>
            </a:r>
            <a:r>
              <a:rPr lang="et-EE" sz="1200" b="0" i="0" u="none" strike="noStrike" kern="1200" baseline="0" dirty="0">
                <a:solidFill>
                  <a:schemeClr val="tx1"/>
                </a:solidFill>
                <a:latin typeface="+mn-lt"/>
              </a:rPr>
              <a:t>koostöö</a:t>
            </a:r>
            <a:r>
              <a:rPr lang="et-EE" dirty="0"/>
              <a:t> </a:t>
            </a:r>
            <a:r>
              <a:rPr lang="et-EE" sz="1200" b="0" i="0" u="none" strike="noStrike" kern="1200" baseline="0" dirty="0">
                <a:solidFill>
                  <a:schemeClr val="tx1"/>
                </a:solidFill>
                <a:latin typeface="+mn-lt"/>
              </a:rPr>
              <a:t>rahastamisvahend (NDICI)</a:t>
            </a:r>
          </a:p>
          <a:p>
            <a:pPr marL="171450" indent="-171450">
              <a:buFont typeface="Arial" panose="020B0604020202020204" pitchFamily="34" charset="0"/>
              <a:buChar char="•"/>
            </a:pPr>
            <a:r>
              <a:rPr lang="et-EE" sz="1200" b="0" i="0" u="none" strike="noStrike" kern="1200" baseline="0" dirty="0">
                <a:solidFill>
                  <a:schemeClr val="tx1"/>
                </a:solidFill>
                <a:latin typeface="+mn-lt"/>
              </a:rPr>
              <a:t>Humanitaarabi rahastamisvahend</a:t>
            </a:r>
          </a:p>
          <a:p>
            <a:r>
              <a:rPr lang="et-EE" sz="1200" b="0" i="0" u="none" strike="noStrike" kern="1200" baseline="0" dirty="0">
                <a:solidFill>
                  <a:schemeClr val="tx1"/>
                </a:solidFill>
                <a:latin typeface="+mn-lt"/>
                <a:ea typeface="+mn-ea"/>
                <a:cs typeface="+mn-cs"/>
              </a:rPr>
              <a:t>98,4</a:t>
            </a:r>
          </a:p>
          <a:p>
            <a:endParaRPr lang="et-E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1" i="0" u="none" strike="noStrike" kern="1200" baseline="0" dirty="0">
                <a:solidFill>
                  <a:schemeClr val="tx1"/>
                </a:solidFill>
                <a:latin typeface="+mn-lt"/>
              </a:rPr>
              <a:t>Euroopa</a:t>
            </a:r>
            <a:r>
              <a:rPr lang="et-EE" b="1" dirty="0"/>
              <a:t> </a:t>
            </a:r>
            <a:r>
              <a:rPr lang="et-EE" sz="1200" b="1" i="0" u="none" strike="noStrike" kern="1200" baseline="0" dirty="0">
                <a:solidFill>
                  <a:schemeClr val="tx1"/>
                </a:solidFill>
                <a:latin typeface="+mn-lt"/>
              </a:rPr>
              <a:t>avalik</a:t>
            </a:r>
            <a:r>
              <a:rPr lang="et-EE" b="1" dirty="0"/>
              <a:t> </a:t>
            </a:r>
            <a:r>
              <a:rPr lang="et-EE" sz="1200" b="1" i="0" u="none" strike="noStrike" kern="1200" baseline="0" dirty="0">
                <a:solidFill>
                  <a:schemeClr val="tx1"/>
                </a:solidFill>
                <a:latin typeface="+mn-lt"/>
              </a:rPr>
              <a:t>haldus</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u="none" strike="noStrike" kern="1200" baseline="0" dirty="0">
                <a:solidFill>
                  <a:schemeClr val="tx1"/>
                </a:solidFill>
                <a:latin typeface="+mn-lt"/>
                <a:ea typeface="+mn-ea"/>
                <a:cs typeface="+mn-cs"/>
              </a:rPr>
              <a:t>73,1</a:t>
            </a:r>
          </a:p>
          <a:p>
            <a:endParaRPr lang="et-EE" sz="1200" b="0" i="0" u="none" strike="noStrike" kern="1200" baseline="0" dirty="0">
              <a:solidFill>
                <a:schemeClr val="tx1"/>
              </a:solidFill>
              <a:latin typeface="+mn-lt"/>
              <a:ea typeface="+mn-ea"/>
              <a:cs typeface="+mn-cs"/>
            </a:endParaRPr>
          </a:p>
          <a:p>
            <a:r>
              <a:rPr lang="et-EE" sz="1200" b="1" i="0" u="none" strike="noStrike" kern="1200" baseline="0" dirty="0">
                <a:solidFill>
                  <a:schemeClr val="tx1"/>
                </a:solidFill>
                <a:latin typeface="+mn-lt"/>
              </a:rPr>
              <a:t>Ühtne turg, innovatsioon ja digitaalne Euroopa</a:t>
            </a:r>
          </a:p>
          <a:p>
            <a:r>
              <a:rPr lang="et-EE" sz="1200" b="0" i="0" u="none" strike="noStrike" kern="1200" baseline="0" dirty="0">
                <a:solidFill>
                  <a:schemeClr val="tx1"/>
                </a:solidFill>
                <a:latin typeface="+mn-lt"/>
              </a:rPr>
              <a:t>Hõlmab:</a:t>
            </a:r>
          </a:p>
          <a:p>
            <a:pPr marL="171450" indent="-171450">
              <a:buFont typeface="Arial" panose="020B0604020202020204" pitchFamily="34" charset="0"/>
              <a:buChar char="•"/>
            </a:pPr>
            <a:r>
              <a:rPr lang="et-EE" sz="1200" b="0" i="0" u="none" strike="noStrike" kern="1200" baseline="0" dirty="0">
                <a:solidFill>
                  <a:schemeClr val="tx1"/>
                </a:solidFill>
                <a:latin typeface="+mn-lt"/>
              </a:rPr>
              <a:t>Euroopa</a:t>
            </a:r>
            <a:r>
              <a:rPr lang="et-EE" dirty="0"/>
              <a:t> </a:t>
            </a:r>
            <a:r>
              <a:rPr lang="et-EE" sz="1200" b="0" i="0" u="none" strike="noStrike" kern="1200" baseline="0" dirty="0">
                <a:solidFill>
                  <a:schemeClr val="tx1"/>
                </a:solidFill>
                <a:latin typeface="+mn-lt"/>
              </a:rPr>
              <a:t>Horisont</a:t>
            </a:r>
            <a:endParaRPr lang="et-E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t-EE" sz="1200" b="0" i="0" u="none" strike="noStrike" kern="1200" baseline="0" dirty="0">
                <a:solidFill>
                  <a:schemeClr val="tx1"/>
                </a:solidFill>
                <a:latin typeface="+mn-lt"/>
              </a:rPr>
              <a:t>InvestEUfond</a:t>
            </a:r>
          </a:p>
          <a:p>
            <a:pPr marL="0" indent="0">
              <a:buFont typeface="Arial" panose="020B0604020202020204" pitchFamily="34" charset="0"/>
              <a:buNone/>
            </a:pPr>
            <a:r>
              <a:rPr lang="et-EE" sz="1200" b="0" i="0" u="none" strike="noStrike" kern="1200" baseline="0" dirty="0">
                <a:solidFill>
                  <a:schemeClr val="tx1"/>
                </a:solidFill>
                <a:latin typeface="+mn-lt"/>
                <a:ea typeface="+mn-ea"/>
                <a:cs typeface="+mn-cs"/>
              </a:rPr>
              <a:t>10,6</a:t>
            </a:r>
          </a:p>
          <a:p>
            <a:pPr marL="0" indent="0">
              <a:buFont typeface="Arial" panose="020B0604020202020204" pitchFamily="34" charset="0"/>
              <a:buNone/>
            </a:pPr>
            <a:r>
              <a:rPr lang="et-EE" sz="1200" b="0" i="0" u="none" strike="noStrike" kern="1200" baseline="0" dirty="0">
                <a:solidFill>
                  <a:schemeClr val="tx1"/>
                </a:solidFill>
                <a:latin typeface="+mn-lt"/>
                <a:ea typeface="+mn-ea"/>
                <a:cs typeface="+mn-cs"/>
              </a:rPr>
              <a:t>132,8</a:t>
            </a:r>
          </a:p>
          <a:p>
            <a:pPr marL="0" indent="0">
              <a:buFont typeface="Arial" panose="020B0604020202020204" pitchFamily="34" charset="0"/>
              <a:buNone/>
            </a:pPr>
            <a:endParaRPr lang="et-EE" sz="1200" b="0" i="0" u="none" strike="noStrike" kern="1200" baseline="0" dirty="0">
              <a:solidFill>
                <a:schemeClr val="tx1"/>
              </a:solidFill>
              <a:latin typeface="+mn-lt"/>
              <a:ea typeface="+mn-ea"/>
              <a:cs typeface="+mn-cs"/>
            </a:endParaRPr>
          </a:p>
          <a:p>
            <a:r>
              <a:rPr lang="et-EE" sz="1200" b="1" i="0" u="none" strike="noStrike" kern="1200" baseline="0" dirty="0">
                <a:solidFill>
                  <a:schemeClr val="tx1"/>
                </a:solidFill>
                <a:latin typeface="+mn-lt"/>
              </a:rPr>
              <a:t>Loodusvarad ja keskkond</a:t>
            </a:r>
            <a:endParaRPr lang="et-EE" sz="1200" b="1" i="0" u="none" strike="noStrike" kern="1200" baseline="0" dirty="0">
              <a:solidFill>
                <a:schemeClr val="tx1"/>
              </a:solidFill>
              <a:latin typeface="+mn-lt"/>
              <a:ea typeface="+mn-ea"/>
              <a:cs typeface="+mn-cs"/>
            </a:endParaRPr>
          </a:p>
          <a:p>
            <a:r>
              <a:rPr lang="et-EE" sz="1200" b="0" i="0" u="none" strike="noStrike" kern="1200" baseline="0" dirty="0">
                <a:solidFill>
                  <a:schemeClr val="tx1"/>
                </a:solidFill>
                <a:latin typeface="+mn-lt"/>
              </a:rPr>
              <a:t>Hõlmab:</a:t>
            </a:r>
          </a:p>
          <a:p>
            <a:pPr marL="171450" indent="-171450">
              <a:buFont typeface="Arial" panose="020B0604020202020204" pitchFamily="34" charset="0"/>
              <a:buChar char="•"/>
            </a:pPr>
            <a:r>
              <a:rPr lang="et-EE" sz="1200" b="0" i="0" u="none" strike="noStrike" kern="1200" baseline="0" dirty="0">
                <a:solidFill>
                  <a:schemeClr val="tx1"/>
                </a:solidFill>
                <a:latin typeface="+mn-lt"/>
              </a:rPr>
              <a:t>Ühine</a:t>
            </a:r>
            <a:r>
              <a:rPr lang="et-EE" dirty="0"/>
              <a:t> </a:t>
            </a:r>
            <a:r>
              <a:rPr lang="et-EE" sz="1200" b="0" i="0" u="none" strike="noStrike" kern="1200" baseline="0" dirty="0">
                <a:solidFill>
                  <a:schemeClr val="tx1"/>
                </a:solidFill>
                <a:latin typeface="+mn-lt"/>
              </a:rPr>
              <a:t>põlumajanduspoliitika</a:t>
            </a:r>
            <a:r>
              <a:rPr lang="et-EE" dirty="0"/>
              <a:t> </a:t>
            </a:r>
            <a:endParaRPr lang="et-E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t-EE" sz="1200" b="0" i="0" u="none" strike="noStrike" kern="1200" baseline="0" dirty="0">
                <a:solidFill>
                  <a:schemeClr val="tx1"/>
                </a:solidFill>
                <a:latin typeface="+mn-lt"/>
              </a:rPr>
              <a:t>Õiglase Ülemineku</a:t>
            </a:r>
            <a:r>
              <a:rPr lang="et-EE" dirty="0"/>
              <a:t> </a:t>
            </a:r>
            <a:r>
              <a:rPr lang="et-EE" sz="1200" b="0" i="0" u="none" strike="noStrike" kern="1200" baseline="0" dirty="0">
                <a:solidFill>
                  <a:schemeClr val="tx1"/>
                </a:solidFill>
                <a:latin typeface="+mn-lt"/>
              </a:rPr>
              <a:t>Fond</a:t>
            </a:r>
          </a:p>
          <a:p>
            <a:pPr marL="171450" indent="-171450">
              <a:buFont typeface="Arial" panose="020B0604020202020204" pitchFamily="34" charset="0"/>
              <a:buChar char="•"/>
            </a:pPr>
            <a:r>
              <a:rPr lang="et-EE" sz="1200" b="0" i="0" u="none" strike="noStrike" kern="1200" baseline="0" dirty="0">
                <a:solidFill>
                  <a:schemeClr val="tx1"/>
                </a:solidFill>
                <a:latin typeface="+mn-lt"/>
                <a:ea typeface="+mn-ea"/>
                <a:cs typeface="+mn-cs"/>
              </a:rPr>
              <a:t>17,5</a:t>
            </a:r>
          </a:p>
          <a:p>
            <a:pPr marL="171450" indent="-171450">
              <a:buFont typeface="Arial" panose="020B0604020202020204" pitchFamily="34" charset="0"/>
              <a:buChar char="•"/>
            </a:pPr>
            <a:r>
              <a:rPr lang="et-EE" sz="1200" b="0" i="0" u="none" strike="noStrike" kern="1200" baseline="0" dirty="0">
                <a:solidFill>
                  <a:schemeClr val="tx1"/>
                </a:solidFill>
                <a:latin typeface="+mn-lt"/>
                <a:ea typeface="+mn-ea"/>
                <a:cs typeface="+mn-cs"/>
              </a:rPr>
              <a:t>356,4</a:t>
            </a:r>
          </a:p>
          <a:p>
            <a:pPr marL="0" indent="0">
              <a:buFont typeface="Arial" panose="020B0604020202020204" pitchFamily="34" charset="0"/>
              <a:buNone/>
            </a:pPr>
            <a:endParaRPr lang="et-EE" sz="1200" b="0" i="0" u="none" strike="noStrike" kern="1200" baseline="0" dirty="0">
              <a:solidFill>
                <a:schemeClr val="tx1"/>
              </a:solidFill>
              <a:latin typeface="+mn-lt"/>
              <a:ea typeface="+mn-ea"/>
              <a:cs typeface="+mn-cs"/>
            </a:endParaRPr>
          </a:p>
          <a:p>
            <a:r>
              <a:rPr lang="et-EE" sz="1200" b="1" i="0" u="none" strike="noStrike" kern="1200" baseline="0" dirty="0">
                <a:solidFill>
                  <a:schemeClr val="tx1"/>
                </a:solidFill>
                <a:latin typeface="+mn-lt"/>
              </a:rPr>
              <a:t>Vastupidavus, turvalisus ja kaitse</a:t>
            </a:r>
            <a:endParaRPr lang="et-EE" sz="1200" b="1" i="0" u="none" strike="noStrike" kern="1200" baseline="0" dirty="0">
              <a:solidFill>
                <a:schemeClr val="tx1"/>
              </a:solidFill>
              <a:latin typeface="+mn-lt"/>
              <a:ea typeface="+mn-ea"/>
              <a:cs typeface="+mn-cs"/>
            </a:endParaRPr>
          </a:p>
          <a:p>
            <a:r>
              <a:rPr lang="et-EE" sz="1200" b="0" i="0" u="none" strike="noStrike" kern="1200" baseline="0" dirty="0">
                <a:solidFill>
                  <a:schemeClr val="tx1"/>
                </a:solidFill>
                <a:latin typeface="+mn-lt"/>
              </a:rPr>
              <a:t>Hõlmab:</a:t>
            </a:r>
          </a:p>
          <a:p>
            <a:pPr marL="171450" indent="-171450">
              <a:buFont typeface="Arial" panose="020B0604020202020204" pitchFamily="34" charset="0"/>
              <a:buChar char="•"/>
            </a:pPr>
            <a:r>
              <a:rPr lang="et-EE" sz="1200" b="0" i="0" u="none" strike="noStrike" kern="1200" baseline="0" dirty="0">
                <a:solidFill>
                  <a:schemeClr val="tx1"/>
                </a:solidFill>
                <a:latin typeface="+mn-lt"/>
              </a:rPr>
              <a:t>Euroopa</a:t>
            </a:r>
            <a:r>
              <a:rPr lang="et-EE" dirty="0"/>
              <a:t> </a:t>
            </a:r>
            <a:r>
              <a:rPr lang="et-EE" sz="1200" b="0" i="0" u="none" strike="noStrike" kern="1200" baseline="0" dirty="0">
                <a:solidFill>
                  <a:schemeClr val="tx1"/>
                </a:solidFill>
                <a:latin typeface="+mn-lt"/>
              </a:rPr>
              <a:t>Kaitsefond</a:t>
            </a:r>
            <a:r>
              <a:rPr lang="et-EE" dirty="0"/>
              <a:t> </a:t>
            </a:r>
            <a:endParaRPr lang="et-E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t-EE" sz="1200" b="0" i="0" u="none" strike="noStrike" kern="1200" baseline="0" dirty="0">
                <a:solidFill>
                  <a:schemeClr val="tx1"/>
                </a:solidFill>
                <a:latin typeface="+mn-lt"/>
              </a:rPr>
              <a:t>Sisejulgeolekufond</a:t>
            </a:r>
          </a:p>
          <a:p>
            <a:pPr marL="0" indent="0">
              <a:buFont typeface="Arial" panose="020B0604020202020204" pitchFamily="34" charset="0"/>
              <a:buNone/>
            </a:pPr>
            <a:r>
              <a:rPr lang="et-EE" sz="1200" b="0" i="0" u="none" strike="noStrike" kern="1200" baseline="0" dirty="0">
                <a:solidFill>
                  <a:schemeClr val="tx1"/>
                </a:solidFill>
                <a:latin typeface="+mn-lt"/>
                <a:ea typeface="+mn-ea"/>
                <a:cs typeface="+mn-cs"/>
              </a:rPr>
              <a:t>13,2</a:t>
            </a:r>
          </a:p>
          <a:p>
            <a:pPr marL="0" indent="0">
              <a:buFont typeface="Arial" panose="020B0604020202020204" pitchFamily="34" charset="0"/>
              <a:buNone/>
            </a:pPr>
            <a:endParaRPr lang="et-EE" sz="1200" b="0" i="0" u="none" strike="noStrike" kern="1200" baseline="0" dirty="0">
              <a:solidFill>
                <a:schemeClr val="tx1"/>
              </a:solidFill>
              <a:latin typeface="+mn-lt"/>
              <a:ea typeface="+mn-ea"/>
              <a:cs typeface="+mn-cs"/>
            </a:endParaRPr>
          </a:p>
          <a:p>
            <a:r>
              <a:rPr lang="et-EE" sz="1200" b="1" i="0" u="none" strike="noStrike" kern="1200" baseline="0" dirty="0">
                <a:solidFill>
                  <a:schemeClr val="tx1"/>
                </a:solidFill>
                <a:latin typeface="+mn-lt"/>
              </a:rPr>
              <a:t>Ühtekuuluvus, vastupidavus ja väärtused</a:t>
            </a:r>
            <a:endParaRPr lang="et-EE" sz="1200" b="1" i="0" u="none" strike="noStrike" kern="1200" baseline="0" dirty="0">
              <a:solidFill>
                <a:schemeClr val="tx1"/>
              </a:solidFill>
              <a:latin typeface="+mn-lt"/>
              <a:ea typeface="+mn-ea"/>
              <a:cs typeface="+mn-cs"/>
            </a:endParaRPr>
          </a:p>
          <a:p>
            <a:r>
              <a:rPr lang="et-EE" sz="1200" b="0" i="0" u="none" strike="noStrike" kern="1200" baseline="0" dirty="0">
                <a:solidFill>
                  <a:schemeClr val="tx1"/>
                </a:solidFill>
                <a:latin typeface="+mn-lt"/>
              </a:rPr>
              <a:t>Hõlmab:</a:t>
            </a:r>
          </a:p>
          <a:p>
            <a:pPr marL="171450" indent="-171450">
              <a:buFont typeface="Arial" panose="020B0604020202020204" pitchFamily="34" charset="0"/>
              <a:buChar char="•"/>
            </a:pPr>
            <a:r>
              <a:rPr lang="et-EE" sz="1200" b="0" i="0" u="none" strike="noStrike" kern="1200" baseline="0" dirty="0">
                <a:solidFill>
                  <a:schemeClr val="tx1"/>
                </a:solidFill>
                <a:latin typeface="+mn-lt"/>
              </a:rPr>
              <a:t>Ühtekuuluvuspoliitika</a:t>
            </a:r>
            <a:r>
              <a:rPr lang="et-EE" dirty="0"/>
              <a:t> </a:t>
            </a:r>
            <a:r>
              <a:rPr lang="et-EE" sz="1200" b="0" i="0" u="none" strike="noStrike" kern="1200" baseline="0" dirty="0">
                <a:solidFill>
                  <a:schemeClr val="tx1"/>
                </a:solidFill>
                <a:latin typeface="+mn-lt"/>
              </a:rPr>
              <a:t>fondid</a:t>
            </a:r>
            <a:endParaRPr lang="et-E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t-EE" sz="1200" b="0" i="0" u="none" strike="noStrike" kern="1200" baseline="0" dirty="0">
                <a:solidFill>
                  <a:schemeClr val="tx1"/>
                </a:solidFill>
                <a:latin typeface="+mn-lt"/>
              </a:rPr>
              <a:t>Taaste- ja vastupidavusrahastus</a:t>
            </a:r>
            <a:r>
              <a:rPr lang="et-EE" dirty="0"/>
              <a:t> </a:t>
            </a:r>
            <a:endParaRPr lang="et-E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t-EE" sz="1200" b="0" i="0" u="none" strike="noStrike" kern="1200" baseline="0" dirty="0">
                <a:solidFill>
                  <a:schemeClr val="tx1"/>
                </a:solidFill>
                <a:latin typeface="+mn-lt"/>
              </a:rPr>
              <a:t>Liidu kodanikukaitse</a:t>
            </a:r>
            <a:r>
              <a:rPr lang="et-EE" dirty="0"/>
              <a:t> </a:t>
            </a:r>
            <a:r>
              <a:rPr lang="et-EE" sz="1200" b="0" i="0" u="none" strike="noStrike" kern="1200" baseline="0" dirty="0">
                <a:solidFill>
                  <a:schemeClr val="tx1"/>
                </a:solidFill>
                <a:latin typeface="+mn-lt"/>
              </a:rPr>
              <a:t>mehhanism — </a:t>
            </a:r>
            <a:r>
              <a:rPr lang="et-EE" sz="1400" b="0" i="0" u="none" strike="noStrike" kern="1200" baseline="0" dirty="0">
                <a:solidFill>
                  <a:schemeClr val="tx1"/>
                </a:solidFill>
                <a:latin typeface="+mn-lt"/>
              </a:rPr>
              <a:t>R</a:t>
            </a:r>
            <a:r>
              <a:rPr lang="et-EE" sz="1200" b="0" i="0" u="none" strike="noStrike" kern="1200" baseline="0" dirty="0">
                <a:solidFill>
                  <a:schemeClr val="tx1"/>
                </a:solidFill>
                <a:latin typeface="+mn-lt"/>
              </a:rPr>
              <a:t>escEU</a:t>
            </a:r>
            <a:endParaRPr lang="et-E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t-EE" sz="1200" b="0" i="0" u="none" strike="noStrike" kern="1200" baseline="0" dirty="0">
                <a:solidFill>
                  <a:schemeClr val="tx1"/>
                </a:solidFill>
                <a:latin typeface="+mn-lt"/>
              </a:rPr>
              <a:t>Tervishoiuprogramm</a:t>
            </a:r>
          </a:p>
          <a:p>
            <a:pPr marL="0" indent="0">
              <a:buFont typeface="Arial" panose="020B0604020202020204" pitchFamily="34" charset="0"/>
              <a:buNone/>
            </a:pPr>
            <a:r>
              <a:rPr lang="et-EE" sz="1200" b="0" i="0" u="none" strike="noStrike" kern="1200" baseline="0" dirty="0">
                <a:solidFill>
                  <a:schemeClr val="tx1"/>
                </a:solidFill>
                <a:latin typeface="+mn-lt"/>
                <a:ea typeface="+mn-ea"/>
                <a:cs typeface="+mn-cs"/>
              </a:rPr>
              <a:t>377,8</a:t>
            </a:r>
          </a:p>
          <a:p>
            <a:pPr marL="0" indent="0">
              <a:buFont typeface="Arial" panose="020B0604020202020204" pitchFamily="34" charset="0"/>
              <a:buNone/>
            </a:pPr>
            <a:r>
              <a:rPr lang="et-EE" sz="1200" b="0" i="0" u="none" strike="noStrike" kern="1200" baseline="0" dirty="0">
                <a:solidFill>
                  <a:schemeClr val="tx1"/>
                </a:solidFill>
                <a:latin typeface="+mn-lt"/>
                <a:ea typeface="+mn-ea"/>
                <a:cs typeface="+mn-cs"/>
              </a:rPr>
              <a:t>721,9</a:t>
            </a:r>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26</a:t>
            </a:fld>
            <a:endParaRPr lang="et-EE"/>
          </a:p>
        </p:txBody>
      </p:sp>
    </p:spTree>
    <p:extLst>
      <p:ext uri="{BB962C8B-B14F-4D97-AF65-F5344CB8AC3E}">
        <p14:creationId xmlns:p14="http://schemas.microsoft.com/office/powerpoint/2010/main" val="247266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27</a:t>
            </a:fld>
            <a:endParaRPr lang="et-EE"/>
          </a:p>
        </p:txBody>
      </p:sp>
    </p:spTree>
    <p:extLst>
      <p:ext uri="{BB962C8B-B14F-4D97-AF65-F5344CB8AC3E}">
        <p14:creationId xmlns:p14="http://schemas.microsoft.com/office/powerpoint/2010/main" val="4023708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Aina enam keskendutakse kelmuste osas lisaks eelarve kuludele ka tuludele (nt käibemaksu karussellpettus).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a:p>
            <a:r>
              <a:rPr lang="et-EE" sz="1200" kern="1200" dirty="0">
                <a:solidFill>
                  <a:schemeClr val="tx1"/>
                </a:solidFill>
                <a:effectLst/>
                <a:latin typeface="+mn-lt"/>
              </a:rPr>
              <a:t>Omavahendeid saab jagada järgmistesse kategooriatesse (sulgudes osa kogutulust, 2013. aasta kohta (uuendatud) )</a:t>
            </a:r>
          </a:p>
          <a:p>
            <a:pPr marL="171450" indent="-171450">
              <a:buFontTx/>
              <a:buChar char="-"/>
            </a:pPr>
            <a:r>
              <a:rPr lang="et-EE" sz="1200" kern="1200" dirty="0">
                <a:solidFill>
                  <a:schemeClr val="tx1"/>
                </a:solidFill>
                <a:effectLst/>
                <a:latin typeface="+mn-lt"/>
              </a:rPr>
              <a:t>traditsioonilised omavahendid, st peamiselt tollimaksud (10,3%); </a:t>
            </a:r>
          </a:p>
          <a:p>
            <a:pPr marL="171450" indent="-171450">
              <a:buFontTx/>
              <a:buChar char="-"/>
            </a:pPr>
            <a:r>
              <a:rPr lang="et-EE" sz="1200" kern="1200" dirty="0">
                <a:solidFill>
                  <a:schemeClr val="tx1"/>
                </a:solidFill>
                <a:effectLst/>
                <a:latin typeface="+mn-lt"/>
              </a:rPr>
              <a:t>käibemaksupõhised omavahendid (10,2%); </a:t>
            </a:r>
          </a:p>
          <a:p>
            <a:pPr marL="171450" indent="-171450">
              <a:buFontTx/>
              <a:buChar char="-"/>
            </a:pPr>
            <a:r>
              <a:rPr lang="et-EE" sz="1200" kern="1200" dirty="0">
                <a:solidFill>
                  <a:schemeClr val="tx1"/>
                </a:solidFill>
                <a:effectLst/>
                <a:latin typeface="+mn-lt"/>
              </a:rPr>
              <a:t>ja rahvamajanduse kogutulu (RKT) põhised omavahendid (76,7%). See omavahend on tasakaalustav omavahend, mis tagab, et eelarve on alati balansseeritud. </a:t>
            </a:r>
          </a:p>
          <a:p>
            <a:pPr marL="171450" indent="-171450">
              <a:buFontTx/>
              <a:buChar char="-"/>
            </a:pPr>
            <a:r>
              <a:rPr lang="et-EE" sz="1200" kern="1200" dirty="0">
                <a:solidFill>
                  <a:schemeClr val="tx1"/>
                </a:solidFill>
                <a:effectLst/>
                <a:latin typeface="+mn-lt"/>
              </a:rPr>
              <a:t>muu tulu: (2,8%)</a:t>
            </a:r>
            <a:endParaRPr lang="et-EE" sz="1400"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28</a:t>
            </a:fld>
            <a:endParaRPr lang="et-EE"/>
          </a:p>
        </p:txBody>
      </p:sp>
    </p:spTree>
    <p:extLst>
      <p:ext uri="{BB962C8B-B14F-4D97-AF65-F5344CB8AC3E}">
        <p14:creationId xmlns:p14="http://schemas.microsoft.com/office/powerpoint/2010/main" val="665889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400" b="1" dirty="0"/>
              <a:t>RKT-põhised</a:t>
            </a:r>
            <a:r>
              <a:rPr lang="et-EE" b="1" dirty="0"/>
              <a:t> </a:t>
            </a:r>
            <a:r>
              <a:rPr lang="et-EE" sz="1400" b="1" dirty="0"/>
              <a:t>omavahendid</a:t>
            </a:r>
            <a:r>
              <a:rPr lang="et-EE" b="1" dirty="0"/>
              <a:t> </a:t>
            </a:r>
            <a:r>
              <a:rPr lang="et-EE" sz="1400" b="1" dirty="0"/>
              <a:t>2019 (miljonit eurot)</a:t>
            </a:r>
          </a:p>
          <a:p>
            <a:endParaRPr lang="et-EE" sz="1400" dirty="0"/>
          </a:p>
          <a:p>
            <a:r>
              <a:rPr lang="et-EE" sz="1400" dirty="0"/>
              <a:t>Kõige</a:t>
            </a:r>
            <a:r>
              <a:rPr lang="et-EE" dirty="0"/>
              <a:t> </a:t>
            </a:r>
            <a:r>
              <a:rPr lang="et-EE" sz="1400" dirty="0"/>
              <a:t>suurem osa traditsioonilistest omavahenditest: RKT-põhised</a:t>
            </a:r>
            <a:r>
              <a:rPr lang="et-EE" dirty="0"/>
              <a:t> </a:t>
            </a:r>
            <a:r>
              <a:rPr lang="et-EE" sz="1400" dirty="0"/>
              <a:t>omavahendid</a:t>
            </a:r>
            <a:r>
              <a:rPr lang="et-EE" dirty="0"/>
              <a:t> </a:t>
            </a:r>
            <a:endParaRPr lang="et-EE" sz="1400" dirty="0"/>
          </a:p>
          <a:p>
            <a:r>
              <a:rPr lang="et-EE" sz="1400" dirty="0"/>
              <a:t>(Ühendkuningriigi panus läheb kaotsi)</a:t>
            </a:r>
          </a:p>
        </p:txBody>
      </p:sp>
      <p:sp>
        <p:nvSpPr>
          <p:cNvPr id="4" name="Marcador de número de diapositiva 3"/>
          <p:cNvSpPr>
            <a:spLocks noGrp="1"/>
          </p:cNvSpPr>
          <p:nvPr>
            <p:ph type="sldNum" sz="quarter" idx="10"/>
          </p:nvPr>
        </p:nvSpPr>
        <p:spPr/>
        <p:txBody>
          <a:bodyPr/>
          <a:lstStyle/>
          <a:p>
            <a:fld id="{D6AD18DF-A25A-4E6D-97B2-7DF73825049B}" type="slidenum">
              <a:rPr lang="es-ES" smtClean="0"/>
              <a:t>29</a:t>
            </a:fld>
            <a:endParaRPr lang="et-EE"/>
          </a:p>
        </p:txBody>
      </p:sp>
    </p:spTree>
    <p:extLst>
      <p:ext uri="{BB962C8B-B14F-4D97-AF65-F5344CB8AC3E}">
        <p14:creationId xmlns:p14="http://schemas.microsoft.com/office/powerpoint/2010/main" val="241797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dirty="0"/>
              <a:t>Mitte ainult kulud, vaid ka tulud ja varad (nt käibemaksupettused, sigaretid). Selles kontekstis direktiivi põhjendus (1) Liidu finantshuvide kaitse ei puuduta ainult eelarveassigneeringute haldamist, vaid laieneb ka kõikidele meetmetele, mis mõjutavad või ähvardavad negatiivselt mõjutada liidu ja liikmesriikide varasid sel määral, mil need meetmed on liidu poliitika seisukohast asjakohased.</a:t>
            </a:r>
          </a:p>
          <a:p>
            <a:endParaRPr lang="et-E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latin typeface="+mn-lt"/>
              </a:rPr>
              <a:t>Kohtuotsus Taricco lõige 41. Mõiste „kelmus“ on finantshuvide kaitse konventsiooni artiklis 1 määratletud kui „iga tahtlik tegevus või tegevusetus, mis on seotud valede, ebatäpsete või ebatäielike väidete või dokumentide kasutamise või esitamisega, mille tagajärjel on [liidu] üldeelarve või [liidu] poolt või nimel juhitava eelarve rahalised vahendid ebaseaduslikult vähenenud”. Järelikult hõlmab see mõiste tulusid ühtse määra kohaldamisest ühtlustatud käibemaksu arvestusbaaside suhtes, mis määratakse kindlaks kooskõlas liidu õigusnormidega. Seda järeldust ei sea kahtluse alla ka asjaolu, et käibemaksu ei koguta otseselt Euroopa Liidu jaoks, kuna finantshuvide kaitse konventsiooni artikkel 1 ei näe ette sellist tingimust, mis oleks vastuolus konventsiooni eesmärgiga võidelda eriti karmilt kelmustega, mis kahjustavad Euroopa liidu finantshuve.</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latin typeface="+mn-lt"/>
              </a:rPr>
              <a:t>http://curia.europa.eu/juris/document/document.jsf;jsessionid=63D84AC729DC4DFF9EA1F49299C21E0C?text=&amp;docid=167061&amp;pageIndex=0&amp;doclang=en&amp;mode=lst&amp;dir=&amp;occ=first&amp;part=1&amp;cid=10194001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kern="1200" dirty="0">
              <a:solidFill>
                <a:schemeClr val="tx1"/>
              </a:solidFill>
              <a:latin typeface="+mn-lt"/>
              <a:ea typeface="+mn-ea"/>
              <a:cs typeface="+mn-cs"/>
            </a:endParaRPr>
          </a:p>
          <a:p>
            <a:endParaRPr lang="et-EE"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3</a:t>
            </a:fld>
            <a:endParaRPr lang="et-EE"/>
          </a:p>
        </p:txBody>
      </p:sp>
    </p:spTree>
    <p:extLst>
      <p:ext uri="{BB962C8B-B14F-4D97-AF65-F5344CB8AC3E}">
        <p14:creationId xmlns:p14="http://schemas.microsoft.com/office/powerpoint/2010/main" val="1544067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u="none" strike="noStrike" kern="1200" baseline="0" dirty="0">
                <a:solidFill>
                  <a:schemeClr val="tx1"/>
                </a:solidFill>
                <a:latin typeface="+mn-lt"/>
              </a:rPr>
              <a:t>Programmi New Generation EU rahastamiseks laenab EL ühiselt rahalisi vahendeid finantsturgudelt. </a:t>
            </a:r>
            <a:r>
              <a:rPr lang="et-EE" dirty="0"/>
              <a:t>Kogutud vahendid tuleb tagasi maksta ELi tulevaste eelarvete abil, mitte enne 2028. aastat ega pärast 2058. aastat.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Selle ühise võla tasumiseks on tehtud ettepanek võtta kasutusele uued omavahendid.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Nende hulka võivad kuuluda heitkogustega kauplemise süsteemil põhinevad uued omavahendid, piiril kohaldatav süsinikdioksiidi kohandusmehhanism ja suurettevõtete tegevusel põhinevad omavahendid.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 See võib hõlmata ka uut digimaksu, mis tugineks Majanduskoostöö ja Arengu Organisatsiooni (OECD) tehtud tööle. Komisjon toetab aktiivselt OECD ja G20 juhitud arutelusid ning on valmis tegutsema, kui ülemaailmset kokkulepet ei saavutata.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Need täiendavad komisjoni ettepanekuid omavahendite kohta, mis põhinevad lihtsustatud käibemaksul ja ümbertöötlemata plastidel. </a:t>
            </a:r>
          </a:p>
        </p:txBody>
      </p:sp>
      <p:sp>
        <p:nvSpPr>
          <p:cNvPr id="4" name="Marcador de número de diapositiva 3"/>
          <p:cNvSpPr>
            <a:spLocks noGrp="1"/>
          </p:cNvSpPr>
          <p:nvPr>
            <p:ph type="sldNum" sz="quarter" idx="10"/>
          </p:nvPr>
        </p:nvSpPr>
        <p:spPr/>
        <p:txBody>
          <a:bodyPr/>
          <a:lstStyle/>
          <a:p>
            <a:fld id="{7F36ED35-6BC4-41D6-9AD9-5436CE5BA590}" type="slidenum">
              <a:rPr lang="es-ES" smtClean="0"/>
              <a:t>30</a:t>
            </a:fld>
            <a:endParaRPr lang="et-EE"/>
          </a:p>
        </p:txBody>
      </p:sp>
    </p:spTree>
    <p:extLst>
      <p:ext uri="{BB962C8B-B14F-4D97-AF65-F5344CB8AC3E}">
        <p14:creationId xmlns:p14="http://schemas.microsoft.com/office/powerpoint/2010/main" val="2666594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31</a:t>
            </a:fld>
            <a:endParaRPr lang="et-EE"/>
          </a:p>
        </p:txBody>
      </p:sp>
    </p:spTree>
    <p:extLst>
      <p:ext uri="{BB962C8B-B14F-4D97-AF65-F5344CB8AC3E}">
        <p14:creationId xmlns:p14="http://schemas.microsoft.com/office/powerpoint/2010/main" val="4236915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32</a:t>
            </a:fld>
            <a:endParaRPr lang="et-EE"/>
          </a:p>
        </p:txBody>
      </p:sp>
    </p:spTree>
    <p:extLst>
      <p:ext uri="{BB962C8B-B14F-4D97-AF65-F5344CB8AC3E}">
        <p14:creationId xmlns:p14="http://schemas.microsoft.com/office/powerpoint/2010/main" val="3943349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dirty="0"/>
              <a:t>ELi toimimise lepingu artiklis 318 nõutakse, et komisjon esitaks nõukogule ja Euroopa Parlamendile iga-aastase aruande ning varade ja kohustuste finantsaruande. Artiklitega 285, 286 ja 287 luuakse sõltumatu kontrollikoda, mis viib läbi iga-aastase auditi ning annab igal aastal aru parlamendile ja nõukogule. Artikliga 319 antakse Euroopa Parlamendile volitused anda nõukogu soovitusel ning Euroopa Kontrollikoja (edaspidi kontrollkoda) ja komisjoni tööd arvesse võttes heakskiidu komisjoni tegevusele eelarve täitmisel. Parlamenti abistab eelarve täitmisele heakskiidu andmise menetluses kontrollikoda, kes „viib läbi liidu auditi” (ELTL artikkel 285). Kontrollikoda on liidu sõltumatu institutsioon (artikkel 286) ning abistab Euroopa Parlamenti ja nõukogu nende volituste teostamisel eelarve täitmisel (artikkel 287).</a:t>
            </a:r>
          </a:p>
        </p:txBody>
      </p:sp>
      <p:sp>
        <p:nvSpPr>
          <p:cNvPr id="4" name="Marcador de número de diapositiva 3"/>
          <p:cNvSpPr>
            <a:spLocks noGrp="1"/>
          </p:cNvSpPr>
          <p:nvPr>
            <p:ph type="sldNum" sz="quarter" idx="10"/>
          </p:nvPr>
        </p:nvSpPr>
        <p:spPr/>
        <p:txBody>
          <a:bodyPr/>
          <a:lstStyle/>
          <a:p>
            <a:fld id="{D6AD18DF-A25A-4E6D-97B2-7DF73825049B}" type="slidenum">
              <a:rPr lang="es-ES" smtClean="0"/>
              <a:t>33</a:t>
            </a:fld>
            <a:endParaRPr lang="et-EE"/>
          </a:p>
        </p:txBody>
      </p:sp>
    </p:spTree>
    <p:extLst>
      <p:ext uri="{BB962C8B-B14F-4D97-AF65-F5344CB8AC3E}">
        <p14:creationId xmlns:p14="http://schemas.microsoft.com/office/powerpoint/2010/main" val="3217608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a:t>NÄIDE kaudse täitmise kohta.</a:t>
            </a:r>
          </a:p>
          <a:p>
            <a:r>
              <a:rPr lang="et-EE"/>
              <a:t> Komisjoni otsus, millega delegeeritakse innovatsioonifondi tulude haldamine EIP-le – KOM(2020) 1892, loodi selleks, et toetada vähese CO2-heitega projekte ja kliimamuutust, mida rahastatakse saastekvootidega kauplemise süsteemi direktiivi alusel korraldatavate kvootide enampakkumise teel.</a:t>
            </a:r>
            <a:endParaRPr lang="et-EE"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34</a:t>
            </a:fld>
            <a:endParaRPr lang="et-EE"/>
          </a:p>
        </p:txBody>
      </p:sp>
    </p:spTree>
    <p:extLst>
      <p:ext uri="{BB962C8B-B14F-4D97-AF65-F5344CB8AC3E}">
        <p14:creationId xmlns:p14="http://schemas.microsoft.com/office/powerpoint/2010/main" val="198270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dirty="0"/>
              <a:t>Pettused mõjutavad ligikaudu 0,2% ELi kogueelarvest. </a:t>
            </a:r>
          </a:p>
          <a:p>
            <a:endParaRPr lang="et-EE" dirty="0"/>
          </a:p>
          <a:p>
            <a:r>
              <a:rPr lang="et-EE" dirty="0"/>
              <a:t>Komisjon järgib pettuste suhtes nulltolerantsi. Komisjonil on olnud aastaid pettustevastane strateegia, et parandada pettuste ennetamist, avastamist ja nende eest karistamist. Näiteks varajase avastamise ja välistamise süsteemi andmebaas võimaldab ebausaldusväärseid isikuid ning üksusi ELi rahastamisest välja jätta.</a:t>
            </a:r>
          </a:p>
          <a:p>
            <a:endParaRPr lang="et-EE" dirty="0"/>
          </a:p>
          <a:p>
            <a:r>
              <a:rPr lang="et-EE" dirty="0"/>
              <a:t>Komisjon ja Euroopa Kontrollikoda teatavad kõigist ELi rahaga seotud pettuste kahtlustest Euroopa Pettustevastasele Ametile (OLAF). </a:t>
            </a:r>
          </a:p>
          <a:p>
            <a:endParaRPr lang="et-EE" dirty="0"/>
          </a:p>
          <a:p>
            <a:r>
              <a:rPr lang="et-EE" dirty="0"/>
              <a:t>2020. aastal hakkab uus Euroopa Prokuratuur (EPPO) vastutama raske piiriülese kuritegevuse, sealhulgas ELi eelarvet mõjutavate pettuste, korruptsiooni ja käibemaksupettuste vastu võitlemise eest.</a:t>
            </a:r>
          </a:p>
        </p:txBody>
      </p:sp>
      <p:sp>
        <p:nvSpPr>
          <p:cNvPr id="4" name="Marcador de número de diapositiva 3"/>
          <p:cNvSpPr>
            <a:spLocks noGrp="1"/>
          </p:cNvSpPr>
          <p:nvPr>
            <p:ph type="sldNum" sz="quarter" idx="10"/>
          </p:nvPr>
        </p:nvSpPr>
        <p:spPr/>
        <p:txBody>
          <a:bodyPr/>
          <a:lstStyle/>
          <a:p>
            <a:fld id="{D6AD18DF-A25A-4E6D-97B2-7DF73825049B}" type="slidenum">
              <a:rPr lang="es-ES" smtClean="0"/>
              <a:t>35</a:t>
            </a:fld>
            <a:endParaRPr lang="et-EE"/>
          </a:p>
        </p:txBody>
      </p:sp>
    </p:spTree>
    <p:extLst>
      <p:ext uri="{BB962C8B-B14F-4D97-AF65-F5344CB8AC3E}">
        <p14:creationId xmlns:p14="http://schemas.microsoft.com/office/powerpoint/2010/main" val="3542263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a:t>Õige vastus on C</a:t>
            </a:r>
            <a:endParaRPr lang="et-EE"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36</a:t>
            </a:fld>
            <a:endParaRPr lang="et-EE"/>
          </a:p>
        </p:txBody>
      </p:sp>
    </p:spTree>
    <p:extLst>
      <p:ext uri="{BB962C8B-B14F-4D97-AF65-F5344CB8AC3E}">
        <p14:creationId xmlns:p14="http://schemas.microsoft.com/office/powerpoint/2010/main" val="265673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4</a:t>
            </a:fld>
            <a:endParaRPr lang="et-EE"/>
          </a:p>
        </p:txBody>
      </p:sp>
    </p:spTree>
    <p:extLst>
      <p:ext uri="{BB962C8B-B14F-4D97-AF65-F5344CB8AC3E}">
        <p14:creationId xmlns:p14="http://schemas.microsoft.com/office/powerpoint/2010/main" val="294471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t-EE" sz="1400" dirty="0"/>
          </a:p>
          <a:p>
            <a:r>
              <a:rPr lang="et-EE" sz="1400" dirty="0"/>
              <a:t>Vastus: mõlemad on õiged.</a:t>
            </a:r>
          </a:p>
          <a:p>
            <a:endParaRPr lang="et-EE" sz="1400" dirty="0"/>
          </a:p>
          <a:p>
            <a:r>
              <a:rPr lang="et-EE" sz="1400" dirty="0"/>
              <a:t> Et saada</a:t>
            </a:r>
            <a:r>
              <a:rPr lang="et-EE" dirty="0"/>
              <a:t> </a:t>
            </a:r>
            <a:r>
              <a:rPr lang="et-EE" sz="1400" dirty="0"/>
              <a:t>aimu</a:t>
            </a:r>
            <a:r>
              <a:rPr lang="et-EE" dirty="0"/>
              <a:t> </a:t>
            </a:r>
            <a:r>
              <a:rPr lang="et-EE" sz="1400" dirty="0"/>
              <a:t>ELi eelarve ulatusest, siis</a:t>
            </a:r>
            <a:r>
              <a:rPr lang="et-EE" dirty="0"/>
              <a:t> </a:t>
            </a:r>
            <a:r>
              <a:rPr lang="et-EE" sz="1400" dirty="0"/>
              <a:t>see oli</a:t>
            </a:r>
            <a:r>
              <a:rPr lang="et-EE" dirty="0"/>
              <a:t> </a:t>
            </a:r>
            <a:r>
              <a:rPr lang="et-EE" sz="1400" dirty="0"/>
              <a:t>umbes 148 miljardit (2019. aasta arv),</a:t>
            </a:r>
            <a:r>
              <a:rPr lang="et-EE" dirty="0"/>
              <a:t> </a:t>
            </a:r>
            <a:r>
              <a:rPr lang="et-EE" sz="1400" dirty="0"/>
              <a:t>tegelikult väiksem</a:t>
            </a:r>
            <a:r>
              <a:rPr lang="et-EE" dirty="0"/>
              <a:t> </a:t>
            </a:r>
            <a:r>
              <a:rPr lang="et-EE" sz="1400" dirty="0"/>
              <a:t>kui</a:t>
            </a:r>
            <a:r>
              <a:rPr lang="et-EE" dirty="0"/>
              <a:t> </a:t>
            </a:r>
            <a:r>
              <a:rPr lang="et-EE" sz="1400" dirty="0"/>
              <a:t>Austria</a:t>
            </a:r>
            <a:r>
              <a:rPr lang="et-EE" dirty="0"/>
              <a:t> </a:t>
            </a:r>
            <a:r>
              <a:rPr lang="et-EE" sz="1400" dirty="0"/>
              <a:t>või</a:t>
            </a:r>
            <a:r>
              <a:rPr lang="et-EE" dirty="0"/>
              <a:t> </a:t>
            </a:r>
            <a:r>
              <a:rPr lang="et-EE" sz="1400" dirty="0"/>
              <a:t>Belgia eelarved.</a:t>
            </a:r>
            <a:r>
              <a:rPr lang="et-EE" dirty="0"/>
              <a:t> </a:t>
            </a:r>
          </a:p>
          <a:p>
            <a:endParaRPr lang="et-EE" sz="1400" dirty="0"/>
          </a:p>
          <a:p>
            <a:r>
              <a:rPr lang="et-EE" sz="1400" dirty="0"/>
              <a:t>See moodustab ligikaudu 2% kõigi 28 ELi riigi riigieelarvetest (7524 miljardit). </a:t>
            </a:r>
          </a:p>
          <a:p>
            <a:endParaRPr lang="et-EE" sz="1400" dirty="0"/>
          </a:p>
          <a:p>
            <a:r>
              <a:rPr lang="et-EE" sz="1400" dirty="0"/>
              <a:t>ELi eelarvet kasutatakse peamiselt investeeringuteks, erinevalt riikide valitsustest, mis kasutavad eelarvet peamiselt avalike teenuste osutamiseks ja sotsiaalkindlustussüsteemide rahastamiseks</a:t>
            </a:r>
          </a:p>
          <a:p>
            <a:endParaRPr lang="et-EE"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5</a:t>
            </a:fld>
            <a:endParaRPr lang="et-EE"/>
          </a:p>
        </p:txBody>
      </p:sp>
    </p:spTree>
    <p:extLst>
      <p:ext uri="{BB962C8B-B14F-4D97-AF65-F5344CB8AC3E}">
        <p14:creationId xmlns:p14="http://schemas.microsoft.com/office/powerpoint/2010/main" val="314810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F36ED35-6BC4-41D6-9AD9-5436CE5BA590}" type="slidenum">
              <a:rPr lang="es-ES" smtClean="0"/>
              <a:t>6</a:t>
            </a:fld>
            <a:endParaRPr lang="et-EE"/>
          </a:p>
        </p:txBody>
      </p:sp>
    </p:spTree>
    <p:extLst>
      <p:ext uri="{BB962C8B-B14F-4D97-AF65-F5344CB8AC3E}">
        <p14:creationId xmlns:p14="http://schemas.microsoft.com/office/powerpoint/2010/main" val="185779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t-EE" b="1" dirty="0"/>
              <a:t>Kulukohustused ja maksed: näited</a:t>
            </a:r>
          </a:p>
          <a:p>
            <a:pPr algn="just"/>
            <a:r>
              <a:rPr lang="et-EE" dirty="0"/>
              <a:t>Kulukohustused ja maksed on tavaliselt mitmeaastaste projektide puhul erinevad, näiteks </a:t>
            </a:r>
            <a:r>
              <a:rPr lang="et-EE" b="1" dirty="0"/>
              <a:t>silla ehitamine</a:t>
            </a:r>
            <a:r>
              <a:rPr lang="et-EE" dirty="0"/>
              <a:t>. Kulukohustus võetaks ühe aasta jooksul, samas kui maksed jaotatakse mitme aasta peale. </a:t>
            </a:r>
          </a:p>
          <a:p>
            <a:pPr algn="just"/>
            <a:r>
              <a:rPr lang="et-EE" dirty="0"/>
              <a:t>Kulukohustused ja maksed on identsed kulude puhul, mis tuleb teha samal aastal (nt </a:t>
            </a:r>
            <a:r>
              <a:rPr lang="et-EE" b="1" dirty="0"/>
              <a:t>otsene rahaline toetus põllumajandustootjatele</a:t>
            </a:r>
            <a:r>
              <a:rPr lang="et-EE" dirty="0"/>
              <a:t>. </a:t>
            </a:r>
          </a:p>
          <a:p>
            <a:pPr algn="just"/>
            <a:endParaRPr lang="et-EE"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t-EE" sz="1200" b="1" i="0" u="none" strike="noStrike" kern="1200" baseline="0" dirty="0">
                <a:solidFill>
                  <a:schemeClr val="tx1"/>
                </a:solidFill>
                <a:latin typeface="+mn-lt"/>
              </a:rPr>
              <a:t>ELi aastaeelarve elutsükkel </a:t>
            </a:r>
            <a:r>
              <a:rPr lang="et-EE" sz="1200" b="0" i="0" u="none" strike="noStrike" kern="1200" baseline="0" dirty="0">
                <a:solidFill>
                  <a:schemeClr val="tx1"/>
                </a:solidFill>
                <a:latin typeface="+mn-lt"/>
              </a:rPr>
              <a:t>hõlmab kolmeaastast ajavahemikku. Ettevalmistus keskendub järgmise aasta eelarvele ja kestab mitu kuud. Rakendamisega tegelevad Euroopa Komisjon, liikmesriigid või kolmandad riigid ja rahvusvahelised organisatsioonid. Raha kulutamise kontrolli teostavad pärast eelarveaasta lõppu nii komisjon kui ka Euroopa Kontrollikoda.</a:t>
            </a:r>
            <a:endParaRPr lang="et-EE" sz="1200" b="0" i="0" u="none" strike="noStrike" kern="1200" baseline="0" dirty="0">
              <a:solidFill>
                <a:schemeClr val="tx1"/>
              </a:solidFill>
              <a:latin typeface="+mn-lt"/>
              <a:ea typeface="+mn-ea"/>
              <a:cs typeface="+mn-cs"/>
            </a:endParaRPr>
          </a:p>
          <a:p>
            <a:endParaRPr lang="et-EE" dirty="0"/>
          </a:p>
        </p:txBody>
      </p:sp>
      <p:sp>
        <p:nvSpPr>
          <p:cNvPr id="4" name="Marcador de número de diapositiva 3"/>
          <p:cNvSpPr>
            <a:spLocks noGrp="1"/>
          </p:cNvSpPr>
          <p:nvPr>
            <p:ph type="sldNum" sz="quarter" idx="5"/>
          </p:nvPr>
        </p:nvSpPr>
        <p:spPr/>
        <p:txBody>
          <a:bodyPr/>
          <a:lstStyle/>
          <a:p>
            <a:fld id="{7F36ED35-6BC4-41D6-9AD9-5436CE5BA590}" type="slidenum">
              <a:rPr lang="es-ES" smtClean="0"/>
              <a:t>7</a:t>
            </a:fld>
            <a:endParaRPr lang="et-EE"/>
          </a:p>
        </p:txBody>
      </p:sp>
    </p:spTree>
    <p:extLst>
      <p:ext uri="{BB962C8B-B14F-4D97-AF65-F5344CB8AC3E}">
        <p14:creationId xmlns:p14="http://schemas.microsoft.com/office/powerpoint/2010/main" val="75323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400" dirty="0"/>
              <a:t>ELi eelarve</a:t>
            </a:r>
            <a:r>
              <a:rPr lang="et-EE" dirty="0"/>
              <a:t> </a:t>
            </a:r>
            <a:r>
              <a:rPr lang="et-EE" sz="1400" baseline="0" dirty="0"/>
              <a:t>otsustatakse</a:t>
            </a:r>
            <a:r>
              <a:rPr lang="et-EE" dirty="0"/>
              <a:t> </a:t>
            </a:r>
            <a:r>
              <a:rPr lang="et-EE" sz="1400" baseline="0" dirty="0"/>
              <a:t>demokraatlikult</a:t>
            </a:r>
            <a:r>
              <a:rPr lang="et-EE" dirty="0"/>
              <a:t> </a:t>
            </a:r>
            <a:r>
              <a:rPr lang="et-EE" sz="1400" baseline="0" dirty="0"/>
              <a:t>koostöös</a:t>
            </a:r>
            <a:r>
              <a:rPr lang="et-EE" dirty="0"/>
              <a:t> </a:t>
            </a:r>
            <a:r>
              <a:rPr lang="et-EE" sz="1400" baseline="0" dirty="0"/>
              <a:t>kolme institutsiooniga. Mitmeaastase finantsraamistiku</a:t>
            </a:r>
            <a:r>
              <a:rPr lang="et-EE" dirty="0"/>
              <a:t> </a:t>
            </a:r>
            <a:r>
              <a:rPr lang="et-EE" sz="1400" baseline="0" dirty="0"/>
              <a:t>ja</a:t>
            </a:r>
            <a:r>
              <a:rPr lang="et-EE" dirty="0"/>
              <a:t> </a:t>
            </a:r>
            <a:r>
              <a:rPr lang="et-EE" sz="1400" baseline="0" dirty="0"/>
              <a:t>aastaeelarve</a:t>
            </a:r>
            <a:r>
              <a:rPr lang="et-EE" dirty="0"/>
              <a:t> </a:t>
            </a:r>
            <a:r>
              <a:rPr lang="et-EE" sz="1400" baseline="0" dirty="0"/>
              <a:t>protseduurid on erinevad,</a:t>
            </a:r>
            <a:r>
              <a:rPr lang="et-EE" dirty="0"/>
              <a:t> </a:t>
            </a:r>
            <a:r>
              <a:rPr lang="et-EE" sz="1400" baseline="0" dirty="0"/>
              <a:t>kuid üldiselt teeb esialgse ettepaneku</a:t>
            </a:r>
            <a:r>
              <a:rPr lang="et-EE" dirty="0"/>
              <a:t> </a:t>
            </a:r>
            <a:r>
              <a:rPr lang="et-EE" sz="1400" baseline="0" dirty="0"/>
              <a:t>Euroopa</a:t>
            </a:r>
            <a:r>
              <a:rPr lang="et-EE" dirty="0"/>
              <a:t> </a:t>
            </a:r>
            <a:r>
              <a:rPr lang="et-EE" sz="1400" baseline="0" dirty="0"/>
              <a:t>Komisjon,</a:t>
            </a:r>
            <a:r>
              <a:rPr lang="et-EE" dirty="0"/>
              <a:t> </a:t>
            </a:r>
            <a:r>
              <a:rPr lang="et-EE" sz="1400" baseline="0" dirty="0"/>
              <a:t>samas</a:t>
            </a:r>
            <a:r>
              <a:rPr lang="et-EE" dirty="0"/>
              <a:t> </a:t>
            </a:r>
            <a:r>
              <a:rPr lang="et-EE" sz="1400" baseline="0" dirty="0"/>
              <a:t>heakskiit</a:t>
            </a:r>
            <a:r>
              <a:rPr lang="et-EE" dirty="0"/>
              <a:t> </a:t>
            </a:r>
            <a:r>
              <a:rPr lang="et-EE" sz="1400" baseline="0" dirty="0"/>
              <a:t>antakse</a:t>
            </a:r>
            <a:r>
              <a:rPr lang="et-EE" dirty="0"/>
              <a:t> </a:t>
            </a:r>
            <a:r>
              <a:rPr lang="et-EE" sz="1400" baseline="0" dirty="0"/>
              <a:t>liikmesriikide</a:t>
            </a:r>
            <a:r>
              <a:rPr lang="et-EE" dirty="0"/>
              <a:t> </a:t>
            </a:r>
            <a:r>
              <a:rPr lang="et-EE" sz="1400" baseline="0" dirty="0"/>
              <a:t>valitsustele </a:t>
            </a:r>
            <a:r>
              <a:rPr lang="et-EE" dirty="0"/>
              <a:t>ELi nõukogus </a:t>
            </a:r>
            <a:r>
              <a:rPr lang="et-EE" sz="1400" baseline="0" dirty="0"/>
              <a:t>ja</a:t>
            </a:r>
            <a:r>
              <a:rPr lang="et-EE" dirty="0"/>
              <a:t> </a:t>
            </a:r>
            <a:r>
              <a:rPr lang="et-EE" sz="1400" baseline="0" dirty="0"/>
              <a:t>otsevalitud</a:t>
            </a:r>
            <a:r>
              <a:rPr lang="et-EE" dirty="0"/>
              <a:t> </a:t>
            </a:r>
            <a:r>
              <a:rPr lang="et-EE" sz="1400" baseline="0" dirty="0"/>
              <a:t>Euroopa</a:t>
            </a:r>
            <a:r>
              <a:rPr lang="et-EE" dirty="0"/>
              <a:t> </a:t>
            </a:r>
            <a:r>
              <a:rPr lang="et-EE" sz="1400" baseline="0" dirty="0"/>
              <a:t>Parlamendile.</a:t>
            </a:r>
            <a:endParaRPr lang="et-EE"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8</a:t>
            </a:fld>
            <a:endParaRPr lang="et-EE"/>
          </a:p>
        </p:txBody>
      </p:sp>
    </p:spTree>
    <p:extLst>
      <p:ext uri="{BB962C8B-B14F-4D97-AF65-F5344CB8AC3E}">
        <p14:creationId xmlns:p14="http://schemas.microsoft.com/office/powerpoint/2010/main" val="2912003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400" dirty="0"/>
              <a:t>Ajutiste kaheteistkümnendike reegel = eelmise aasta eelarvest ei tohi kulutada rohkem kui üks kaheteistkümnendik</a:t>
            </a:r>
          </a:p>
        </p:txBody>
      </p:sp>
      <p:sp>
        <p:nvSpPr>
          <p:cNvPr id="4" name="Marcador de número de diapositiva 3"/>
          <p:cNvSpPr>
            <a:spLocks noGrp="1"/>
          </p:cNvSpPr>
          <p:nvPr>
            <p:ph type="sldNum" sz="quarter" idx="10"/>
          </p:nvPr>
        </p:nvSpPr>
        <p:spPr/>
        <p:txBody>
          <a:bodyPr/>
          <a:lstStyle/>
          <a:p>
            <a:fld id="{D6AD18DF-A25A-4E6D-97B2-7DF73825049B}" type="slidenum">
              <a:rPr lang="es-ES" smtClean="0"/>
              <a:t>9</a:t>
            </a:fld>
            <a:endParaRPr lang="et-EE"/>
          </a:p>
        </p:txBody>
      </p:sp>
    </p:spTree>
    <p:extLst>
      <p:ext uri="{BB962C8B-B14F-4D97-AF65-F5344CB8AC3E}">
        <p14:creationId xmlns:p14="http://schemas.microsoft.com/office/powerpoint/2010/main" val="735427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t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t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auf Weiß">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anchor="b">
            <a:normAutofit/>
          </a:bodyPr>
          <a:lstStyle>
            <a:lvl1pPr algn="l">
              <a:lnSpc>
                <a:spcPct val="85000"/>
              </a:lnSpc>
              <a:defRPr sz="7200" spc="-50" baseline="0">
                <a:solidFill>
                  <a:schemeClr val="tx1">
                    <a:lumMod val="95000"/>
                    <a:lumOff val="5000"/>
                  </a:schemeClr>
                </a:solidFill>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828869" cy="1143000"/>
          </a:xfrm>
        </p:spPr>
        <p:txBody>
          <a:bodyPr lIns="91440" rIns="9144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auf Fond ohne Titel">
    <p:spTree>
      <p:nvGrpSpPr>
        <p:cNvPr id="1" name=""/>
        <p:cNvGrpSpPr/>
        <p:nvPr/>
      </p:nvGrpSpPr>
      <p:grpSpPr>
        <a:xfrm>
          <a:off x="0" y="0"/>
          <a:ext cx="0" cy="0"/>
          <a:chOff x="0" y="0"/>
          <a:chExt cx="0" cy="0"/>
        </a:xfrm>
      </p:grpSpPr>
      <p:sp>
        <p:nvSpPr>
          <p:cNvPr id="7" name="Rechteck 6"/>
          <p:cNvSpPr/>
          <p:nvPr userDrawn="1"/>
        </p:nvSpPr>
        <p:spPr>
          <a:xfrm>
            <a:off x="10779003"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687848" y="1833821"/>
            <a:ext cx="9916652"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fik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Inhaltsplatzhalter 5">
            <a:extLst>
              <a:ext uri="{FF2B5EF4-FFF2-40B4-BE49-F238E27FC236}">
                <a16:creationId xmlns:a16="http://schemas.microsoft.com/office/drawing/2014/main" id="{14868034-385B-40D1-AD23-64C594FBF16D}"/>
              </a:ext>
            </a:extLst>
          </p:cNvPr>
          <p:cNvPicPr>
            <a:picLocks noChangeAspect="1"/>
          </p:cNvPicPr>
          <p:nvPr userDrawn="1"/>
        </p:nvPicPr>
        <p:blipFill>
          <a:blip r:embed="rId3"/>
          <a:stretch>
            <a:fillRect/>
          </a:stretch>
        </p:blipFill>
        <p:spPr>
          <a:xfrm>
            <a:off x="10971303" y="1218355"/>
            <a:ext cx="907929" cy="778225"/>
          </a:xfrm>
          <a:prstGeom prst="rect">
            <a:avLst/>
          </a:prstGeom>
        </p:spPr>
      </p:pic>
    </p:spTree>
    <p:extLst>
      <p:ext uri="{BB962C8B-B14F-4D97-AF65-F5344CB8AC3E}">
        <p14:creationId xmlns:p14="http://schemas.microsoft.com/office/powerpoint/2010/main" val="179288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 zweispaltig">
    <p:spTree>
      <p:nvGrpSpPr>
        <p:cNvPr id="1" name=""/>
        <p:cNvGrpSpPr/>
        <p:nvPr/>
      </p:nvGrpSpPr>
      <p:grpSpPr>
        <a:xfrm>
          <a:off x="0" y="0"/>
          <a:ext cx="0" cy="0"/>
          <a:chOff x="0" y="0"/>
          <a:chExt cx="0" cy="0"/>
        </a:xfrm>
      </p:grpSpPr>
      <p:sp>
        <p:nvSpPr>
          <p:cNvPr id="8" name="Rectangle 7"/>
          <p:cNvSpPr/>
          <p:nvPr userDrawn="1"/>
        </p:nvSpPr>
        <p:spPr>
          <a:xfrm>
            <a:off x="17" y="12700"/>
            <a:ext cx="3766136" cy="6327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054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23336" y="731520"/>
            <a:ext cx="6417276" cy="52578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28752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4231648" y="6459785"/>
            <a:ext cx="5217152"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448801" y="6459785"/>
            <a:ext cx="1191812" cy="365125"/>
          </a:xfrm>
        </p:spPr>
        <p:txBody>
          <a:bodyPr/>
          <a:lstStyle>
            <a:lvl1pPr>
              <a:defRPr>
                <a:solidFill>
                  <a:schemeClr val="tx2"/>
                </a:solidFill>
              </a:defRPr>
            </a:lvl1pPr>
          </a:lstStyle>
          <a:p>
            <a:fld id="{4FAB73BC-B049-4115-A692-8D63A059BFB8}" type="slidenum">
              <a:rPr lang="en-US" dirty="0"/>
              <a:pPr/>
              <a:t>‹#›</a:t>
            </a:fld>
            <a:endParaRPr lang="en-US" dirty="0"/>
          </a:p>
        </p:txBody>
      </p: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euer Abschnitt_Textfoli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0603" y="764679"/>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uer Abschnitt_Bildfolie mit großem Bild">
    <p:spTree>
      <p:nvGrpSpPr>
        <p:cNvPr id="1" name=""/>
        <p:cNvGrpSpPr/>
        <p:nvPr/>
      </p:nvGrpSpPr>
      <p:grpSpPr>
        <a:xfrm>
          <a:off x="0" y="0"/>
          <a:ext cx="0" cy="0"/>
          <a:chOff x="0" y="0"/>
          <a:chExt cx="0" cy="0"/>
        </a:xfrm>
      </p:grpSpPr>
      <p:sp>
        <p:nvSpPr>
          <p:cNvPr id="17" name="Bildplatzhalter 16"/>
          <p:cNvSpPr>
            <a:spLocks noGrp="1"/>
          </p:cNvSpPr>
          <p:nvPr>
            <p:ph type="pic" sz="quarter" idx="13" hasCustomPrompt="1"/>
          </p:nvPr>
        </p:nvSpPr>
        <p:spPr>
          <a:xfrm>
            <a:off x="0" y="0"/>
            <a:ext cx="12188825" cy="4914900"/>
          </a:xfrm>
          <a:blipFill>
            <a:blip r:embed="rId2" cstate="screen">
              <a:extLst>
                <a:ext uri="{28A0092B-C50C-407E-A947-70E740481C1C}">
                  <a14:useLocalDpi xmlns:a14="http://schemas.microsoft.com/office/drawing/2010/main"/>
                </a:ext>
              </a:extLst>
            </a:blip>
            <a:stretch>
              <a:fillRect/>
            </a:stretch>
          </a:blipFill>
        </p:spPr>
        <p:txBody>
          <a:bodyPr anchor="ctr">
            <a:normAutofit/>
          </a:bodyPr>
          <a:lstStyle>
            <a:lvl1pPr algn="ctr">
              <a:defRPr sz="6000" baseline="0"/>
            </a:lvl1pPr>
          </a:lstStyle>
          <a:p>
            <a:r>
              <a:rPr lang="de-DE" dirty="0"/>
              <a:t>Bild durch klicken auf Symbol</a:t>
            </a:r>
          </a:p>
        </p:txBody>
      </p:sp>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488578"/>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18" name="Rechteck 17"/>
          <p:cNvSpPr/>
          <p:nvPr userDrawn="1"/>
        </p:nvSpPr>
        <p:spPr>
          <a:xfrm>
            <a:off x="10441920" y="0"/>
            <a:ext cx="1420756"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584" y="370525"/>
            <a:ext cx="1027344" cy="849265"/>
          </a:xfrm>
          <a:prstGeom prst="rect">
            <a:avLst/>
          </a:prstGeom>
        </p:spPr>
      </p:pic>
      <p:pic>
        <p:nvPicPr>
          <p:cNvPr id="11" name="Inhaltsplatzhalter 5">
            <a:extLst>
              <a:ext uri="{FF2B5EF4-FFF2-40B4-BE49-F238E27FC236}">
                <a16:creationId xmlns:a16="http://schemas.microsoft.com/office/drawing/2014/main" id="{4A446736-DA86-42B2-987F-46C30E7D6CA5}"/>
              </a:ext>
            </a:extLst>
          </p:cNvPr>
          <p:cNvPicPr>
            <a:picLocks noChangeAspect="1"/>
          </p:cNvPicPr>
          <p:nvPr userDrawn="1"/>
        </p:nvPicPr>
        <p:blipFill>
          <a:blip r:embed="rId4"/>
          <a:stretch>
            <a:fillRect/>
          </a:stretch>
        </p:blipFill>
        <p:spPr>
          <a:xfrm>
            <a:off x="10698333" y="1315626"/>
            <a:ext cx="907929" cy="77822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uer Abschnitt_Bildfolie mit ganzflächigem Bild">
    <p:spTree>
      <p:nvGrpSpPr>
        <p:cNvPr id="1" name=""/>
        <p:cNvGrpSpPr/>
        <p:nvPr/>
      </p:nvGrpSpPr>
      <p:grpSpPr>
        <a:xfrm>
          <a:off x="0" y="0"/>
          <a:ext cx="0" cy="0"/>
          <a:chOff x="0" y="0"/>
          <a:chExt cx="0" cy="0"/>
        </a:xfrm>
      </p:grpSpPr>
      <p:sp>
        <p:nvSpPr>
          <p:cNvPr id="16" name="Bildplatzhalter 15"/>
          <p:cNvSpPr>
            <a:spLocks noGrp="1"/>
          </p:cNvSpPr>
          <p:nvPr>
            <p:ph type="pic" sz="quarter" idx="10" hasCustomPrompt="1"/>
          </p:nvPr>
        </p:nvSpPr>
        <p:spPr>
          <a:xfrm>
            <a:off x="0" y="0"/>
            <a:ext cx="12192000" cy="6991349"/>
          </a:xfrm>
          <a:blipFill>
            <a:blip r:embed="rId2" cstate="screen">
              <a:extLst>
                <a:ext uri="{28A0092B-C50C-407E-A947-70E740481C1C}">
                  <a14:useLocalDpi xmlns:a14="http://schemas.microsoft.com/office/drawing/2010/main"/>
                </a:ext>
              </a:extLst>
            </a:blip>
            <a:stretch>
              <a:fillRect/>
            </a:stretch>
          </a:blipFill>
        </p:spPr>
        <p:txBody>
          <a:bodyPr anchor="ctr">
            <a:normAutofit/>
          </a:bodyPr>
          <a:lstStyle>
            <a:lvl1pPr algn="ctr">
              <a:defRPr sz="6000"/>
            </a:lvl1pPr>
          </a:lstStyle>
          <a:p>
            <a:r>
              <a:rPr lang="de-DE" dirty="0"/>
              <a:t>Bild durch Klick auf Symbol</a:t>
            </a:r>
          </a:p>
        </p:txBody>
      </p:sp>
      <p:sp>
        <p:nvSpPr>
          <p:cNvPr id="15" name="Rechteck 14"/>
          <p:cNvSpPr/>
          <p:nvPr userDrawn="1"/>
        </p:nvSpPr>
        <p:spPr>
          <a:xfrm>
            <a:off x="10441920" y="0"/>
            <a:ext cx="1420756" cy="2252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584" y="370525"/>
            <a:ext cx="1027344" cy="849265"/>
          </a:xfrm>
          <a:prstGeom prst="rect">
            <a:avLst/>
          </a:prstGeom>
        </p:spPr>
      </p:pic>
      <p:pic>
        <p:nvPicPr>
          <p:cNvPr id="5" name="Inhaltsplatzhalter 5">
            <a:extLst>
              <a:ext uri="{FF2B5EF4-FFF2-40B4-BE49-F238E27FC236}">
                <a16:creationId xmlns:a16="http://schemas.microsoft.com/office/drawing/2014/main" id="{5B58F506-AC60-49F3-AE00-83EE35938E7C}"/>
              </a:ext>
            </a:extLst>
          </p:cNvPr>
          <p:cNvPicPr>
            <a:picLocks noChangeAspect="1"/>
          </p:cNvPicPr>
          <p:nvPr userDrawn="1"/>
        </p:nvPicPr>
        <p:blipFill>
          <a:blip r:embed="rId4"/>
          <a:stretch>
            <a:fillRect/>
          </a:stretch>
        </p:blipFill>
        <p:spPr>
          <a:xfrm>
            <a:off x="10698333" y="1347157"/>
            <a:ext cx="907929" cy="778225"/>
          </a:xfrm>
          <a:prstGeom prst="rect">
            <a:avLst/>
          </a:prstGeom>
        </p:spPr>
      </p:pic>
    </p:spTree>
    <p:extLst>
      <p:ext uri="{BB962C8B-B14F-4D97-AF65-F5344CB8AC3E}">
        <p14:creationId xmlns:p14="http://schemas.microsoft.com/office/powerpoint/2010/main" val="1674825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chlussfolie_Nur Headline">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10058400" cy="1143000"/>
          </a:xfrm>
        </p:spPr>
        <p:txBody>
          <a:bodyPr lIns="91440" rIns="91440" anchor="t" anchorCtr="0">
            <a:normAutofit/>
          </a:bodyPr>
          <a:lstStyle>
            <a:lvl1pPr marL="0" indent="0">
              <a:buNone/>
              <a:defRPr sz="3200" cap="all" spc="200" baseline="0">
                <a:solidFill>
                  <a:schemeClr val="accent6">
                    <a:lumMod val="85000"/>
                  </a:schemeClr>
                </a:solidFill>
                <a:latin typeface="Trebuchet MS" panose="020B0603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8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C560587-37D9-4F8A-84F5-0FABA1F59EBC}" type="slidenum">
              <a:rPr lang="es-ES" smtClean="0"/>
              <a:t>‹#›</a:t>
            </a:fld>
            <a:endParaRPr lang="es-ES"/>
          </a:p>
        </p:txBody>
      </p:sp>
    </p:spTree>
    <p:extLst>
      <p:ext uri="{BB962C8B-B14F-4D97-AF65-F5344CB8AC3E}">
        <p14:creationId xmlns:p14="http://schemas.microsoft.com/office/powerpoint/2010/main" val="367684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auf Fond">
    <p:spTree>
      <p:nvGrpSpPr>
        <p:cNvPr id="1" name=""/>
        <p:cNvGrpSpPr/>
        <p:nvPr/>
      </p:nvGrpSpPr>
      <p:grpSpPr>
        <a:xfrm>
          <a:off x="0" y="0"/>
          <a:ext cx="0" cy="0"/>
          <a:chOff x="0" y="0"/>
          <a:chExt cx="0" cy="0"/>
        </a:xfrm>
      </p:grpSpPr>
      <p:sp>
        <p:nvSpPr>
          <p:cNvPr id="13" name="Rechteck 12"/>
          <p:cNvSpPr/>
          <p:nvPr userDrawn="1"/>
        </p:nvSpPr>
        <p:spPr>
          <a:xfrm>
            <a:off x="10768084"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anchor="b">
            <a:normAutofit/>
          </a:bodyPr>
          <a:lstStyle>
            <a:lvl1pPr algn="l">
              <a:lnSpc>
                <a:spcPct val="85000"/>
              </a:lnSpc>
              <a:defRPr sz="7200" spc="-50" baseline="0">
                <a:solidFill>
                  <a:schemeClr val="tx1">
                    <a:lumMod val="85000"/>
                    <a:lumOff val="15000"/>
                  </a:schemeClr>
                </a:solidFill>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828869" cy="1143000"/>
          </a:xfrm>
        </p:spPr>
        <p:txBody>
          <a:bodyPr lIns="91440" rIns="9144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pic>
        <p:nvPicPr>
          <p:cNvPr id="11" name="Inhaltsplatzhalter 5">
            <a:extLst>
              <a:ext uri="{FF2B5EF4-FFF2-40B4-BE49-F238E27FC236}">
                <a16:creationId xmlns:a16="http://schemas.microsoft.com/office/drawing/2014/main" id="{00ADE22C-239C-4456-B8D6-FBF21CD7EE0F}"/>
              </a:ext>
            </a:extLst>
          </p:cNvPr>
          <p:cNvPicPr>
            <a:picLocks noChangeAspect="1"/>
          </p:cNvPicPr>
          <p:nvPr userDrawn="1"/>
        </p:nvPicPr>
        <p:blipFill>
          <a:blip r:embed="rId3"/>
          <a:stretch>
            <a:fillRect/>
          </a:stretch>
        </p:blipFill>
        <p:spPr>
          <a:xfrm>
            <a:off x="10971303" y="1218355"/>
            <a:ext cx="907929" cy="778225"/>
          </a:xfrm>
          <a:prstGeom prst="rect">
            <a:avLst/>
          </a:prstGeom>
        </p:spPr>
      </p:pic>
    </p:spTree>
    <p:extLst>
      <p:ext uri="{BB962C8B-B14F-4D97-AF65-F5344CB8AC3E}">
        <p14:creationId xmlns:p14="http://schemas.microsoft.com/office/powerpoint/2010/main" val="234375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Kunde/Partner auf Weiß">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anchor="b">
            <a:normAutofit/>
          </a:bodyPr>
          <a:lstStyle>
            <a:lvl1pPr algn="l">
              <a:lnSpc>
                <a:spcPct val="85000"/>
              </a:lnSpc>
              <a:defRPr sz="7200" spc="-50" baseline="0">
                <a:solidFill>
                  <a:schemeClr val="tx1">
                    <a:lumMod val="95000"/>
                    <a:lumOff val="5000"/>
                  </a:schemeClr>
                </a:solidFill>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828869" cy="1143000"/>
          </a:xfrm>
        </p:spPr>
        <p:txBody>
          <a:bodyPr lIns="91440" rIns="9144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sp>
        <p:nvSpPr>
          <p:cNvPr id="14" name="Bildplatzhalter 13"/>
          <p:cNvSpPr>
            <a:spLocks noGrp="1"/>
          </p:cNvSpPr>
          <p:nvPr>
            <p:ph type="pic" sz="quarter" idx="13" hasCustomPrompt="1"/>
          </p:nvPr>
        </p:nvSpPr>
        <p:spPr>
          <a:xfrm>
            <a:off x="10900883" y="1447148"/>
            <a:ext cx="1027344" cy="991252"/>
          </a:xfrm>
        </p:spPr>
        <p:txBody>
          <a:bodyPr/>
          <a:lstStyle>
            <a:lvl1pPr>
              <a:defRPr/>
            </a:lvl1pPr>
          </a:lstStyle>
          <a:p>
            <a:r>
              <a:rPr lang="de-DE" dirty="0" err="1"/>
              <a:t>PartnerLogo</a:t>
            </a:r>
            <a:endParaRPr lang="de-DE" dirty="0"/>
          </a:p>
        </p:txBody>
      </p:sp>
    </p:spTree>
    <p:extLst>
      <p:ext uri="{BB962C8B-B14F-4D97-AF65-F5344CB8AC3E}">
        <p14:creationId xmlns:p14="http://schemas.microsoft.com/office/powerpoint/2010/main" val="410281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33211"/>
            <a:ext cx="9967452" cy="1450757"/>
          </a:xfrm>
        </p:spPr>
        <p:txBody>
          <a:bodyPr/>
          <a:lstStyle>
            <a:lvl1pPr marL="0">
              <a:defRPr>
                <a:latin typeface="Trebuchet MS" panose="020B0603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67452"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alt auf Fo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Trebuchet MS" panose="020B0603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17700"/>
            <a:ext cx="9776612" cy="4262016"/>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8" name="Rechteck 7"/>
          <p:cNvSpPr/>
          <p:nvPr userDrawn="1"/>
        </p:nvSpPr>
        <p:spPr>
          <a:xfrm>
            <a:off x="10771244"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pic>
        <p:nvPicPr>
          <p:cNvPr id="9"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pic>
        <p:nvPicPr>
          <p:cNvPr id="10" name="Inhaltsplatzhalter 5">
            <a:extLst>
              <a:ext uri="{FF2B5EF4-FFF2-40B4-BE49-F238E27FC236}">
                <a16:creationId xmlns:a16="http://schemas.microsoft.com/office/drawing/2014/main" id="{EF99CA3A-6003-4C94-BAB5-DEB18C8E3678}"/>
              </a:ext>
            </a:extLst>
          </p:cNvPr>
          <p:cNvPicPr>
            <a:picLocks noChangeAspect="1"/>
          </p:cNvPicPr>
          <p:nvPr userDrawn="1"/>
        </p:nvPicPr>
        <p:blipFill>
          <a:blip r:embed="rId3"/>
          <a:stretch>
            <a:fillRect/>
          </a:stretch>
        </p:blipFill>
        <p:spPr>
          <a:xfrm>
            <a:off x="10971303" y="1218355"/>
            <a:ext cx="907929" cy="778225"/>
          </a:xfrm>
          <a:prstGeom prst="rect">
            <a:avLst/>
          </a:prstGeom>
        </p:spPr>
      </p:pic>
    </p:spTree>
    <p:extLst>
      <p:ext uri="{BB962C8B-B14F-4D97-AF65-F5344CB8AC3E}">
        <p14:creationId xmlns:p14="http://schemas.microsoft.com/office/powerpoint/2010/main" val="309934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halt Partner/Kunde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7452" cy="1450757"/>
          </a:xfrm>
        </p:spPr>
        <p:txBody>
          <a:bodyPr/>
          <a:lstStyle>
            <a:lvl1pPr marL="0">
              <a:defRPr>
                <a:latin typeface="Trebuchet MS" panose="020B0603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67452"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6802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42389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937760" cy="42389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937760" cy="54563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20603" y="2582334"/>
            <a:ext cx="4937760" cy="3564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934370" cy="55440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079" y="2582334"/>
            <a:ext cx="4937760" cy="3564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539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7848" y="257595"/>
            <a:ext cx="9966960" cy="1450757"/>
          </a:xfrm>
          <a:prstGeom prst="rect">
            <a:avLst/>
          </a:prstGeom>
        </p:spPr>
        <p:txBody>
          <a:bodyPr vert="horz" lIns="91440" tIns="45720" rIns="91440" bIns="45720" rtlCol="0" anchor="b">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687848" y="174022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pic>
        <p:nvPicPr>
          <p:cNvPr id="12" name="Inhaltsplatzhalter 5">
            <a:extLst>
              <a:ext uri="{FF2B5EF4-FFF2-40B4-BE49-F238E27FC236}">
                <a16:creationId xmlns:a16="http://schemas.microsoft.com/office/drawing/2014/main" id="{3B04F1DE-5504-4662-86EB-88DB6F784ED5}"/>
              </a:ext>
            </a:extLst>
          </p:cNvPr>
          <p:cNvPicPr>
            <a:picLocks noChangeAspect="1"/>
          </p:cNvPicPr>
          <p:nvPr userDrawn="1"/>
        </p:nvPicPr>
        <p:blipFill>
          <a:blip r:embed="rId19"/>
          <a:stretch>
            <a:fillRect/>
          </a:stretch>
        </p:blipFill>
        <p:spPr>
          <a:xfrm>
            <a:off x="10971303" y="1218355"/>
            <a:ext cx="907929" cy="7782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0" r:id="rId4"/>
    <p:sldLayoutId id="2147483667" r:id="rId5"/>
    <p:sldLayoutId id="2147483669" r:id="rId6"/>
    <p:sldLayoutId id="2147483652" r:id="rId7"/>
    <p:sldLayoutId id="2147483653" r:id="rId8"/>
    <p:sldLayoutId id="2147483665" r:id="rId9"/>
    <p:sldLayoutId id="2147483662" r:id="rId10"/>
    <p:sldLayoutId id="2147483656" r:id="rId11"/>
    <p:sldLayoutId id="2147483651" r:id="rId12"/>
    <p:sldLayoutId id="2147483657" r:id="rId13"/>
    <p:sldLayoutId id="2147483663" r:id="rId14"/>
    <p:sldLayoutId id="2147483664" r:id="rId15"/>
    <p:sldLayoutId id="2147483670" r:id="rId16"/>
  </p:sldLayoutIdLst>
  <p:hf hdr="0" ft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Trebuchet MS" panose="020B0603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rebuchet MS" panose="020B0603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Trebuchet MS" panose="020B0603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Trebuchet MS" panose="020B0603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t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budget/euprojects/search-projects_en"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budget/graphs/revenue_expediture.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europarl.europa.eu/news/en/headlines/priorities/eu-s-long-term-budget/20200220STO73009/quiz-test-your-knowledge-of-the-eu-s-long-term-budget"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EKBOrXjljU"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19107" y="5355873"/>
            <a:ext cx="10113264" cy="822960"/>
          </a:xfrm>
        </p:spPr>
        <p:txBody>
          <a:bodyPr/>
          <a:lstStyle/>
          <a:p>
            <a:br>
              <a:rPr lang="en-US" dirty="0"/>
            </a:br>
            <a:br>
              <a:rPr lang="en-US" dirty="0"/>
            </a:br>
            <a:endParaRPr lang="de-DE" dirty="0"/>
          </a:p>
        </p:txBody>
      </p:sp>
      <p:sp>
        <p:nvSpPr>
          <p:cNvPr id="2" name="Foliennummernplatzhalter 1"/>
          <p:cNvSpPr>
            <a:spLocks noGrp="1"/>
          </p:cNvSpPr>
          <p:nvPr>
            <p:ph type="sldNum" sz="quarter" idx="12"/>
          </p:nvPr>
        </p:nvSpPr>
        <p:spPr/>
        <p:txBody>
          <a:bodyPr/>
          <a:lstStyle/>
          <a:p>
            <a:fld id="{4FAB73BC-B049-4115-A692-8D63A059BFB8}" type="slidenum">
              <a:rPr lang="en-US" smtClean="0"/>
              <a:t>1</a:t>
            </a:fld>
            <a:endParaRPr lang="et-EE" dirty="0"/>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7329" y="5476805"/>
            <a:ext cx="1748864" cy="1291811"/>
          </a:xfrm>
          <a:prstGeom prst="rect">
            <a:avLst/>
          </a:prstGeom>
        </p:spPr>
      </p:pic>
      <p:pic>
        <p:nvPicPr>
          <p:cNvPr id="8" name="Inhaltsplatzhalter 5">
            <a:extLst>
              <a:ext uri="{FF2B5EF4-FFF2-40B4-BE49-F238E27FC236}">
                <a16:creationId xmlns:a16="http://schemas.microsoft.com/office/drawing/2014/main" id="{DFDA8C01-2F48-414A-B340-FF58088F5879}"/>
              </a:ext>
            </a:extLst>
          </p:cNvPr>
          <p:cNvPicPr>
            <a:picLocks noChangeAspect="1"/>
          </p:cNvPicPr>
          <p:nvPr/>
        </p:nvPicPr>
        <p:blipFill>
          <a:blip r:embed="rId4"/>
          <a:stretch>
            <a:fillRect/>
          </a:stretch>
        </p:blipFill>
        <p:spPr>
          <a:xfrm>
            <a:off x="8761652" y="5634650"/>
            <a:ext cx="1138806" cy="976120"/>
          </a:xfrm>
          <a:prstGeom prst="rect">
            <a:avLst/>
          </a:prstGeom>
        </p:spPr>
      </p:pic>
      <p:sp>
        <p:nvSpPr>
          <p:cNvPr id="6" name="Rectangle 5">
            <a:extLst>
              <a:ext uri="{FF2B5EF4-FFF2-40B4-BE49-F238E27FC236}">
                <a16:creationId xmlns:a16="http://schemas.microsoft.com/office/drawing/2014/main" id="{046DFED3-DCDD-4406-BC07-C4389471B5D7}"/>
              </a:ext>
            </a:extLst>
          </p:cNvPr>
          <p:cNvSpPr/>
          <p:nvPr/>
        </p:nvSpPr>
        <p:spPr>
          <a:xfrm>
            <a:off x="511728" y="5395979"/>
            <a:ext cx="7491369" cy="646331"/>
          </a:xfrm>
          <a:prstGeom prst="rect">
            <a:avLst/>
          </a:prstGeom>
        </p:spPr>
        <p:txBody>
          <a:bodyPr wrap="square">
            <a:spAutoFit/>
          </a:bodyPr>
          <a:lstStyle/>
          <a:p>
            <a:r>
              <a:rPr lang="et-EE" dirty="0">
                <a:solidFill>
                  <a:schemeClr val="bg1"/>
                </a:solidFill>
              </a:rPr>
              <a:t>Töö EPPOga detsentraliseeritud tasandil — </a:t>
            </a:r>
            <a:br>
              <a:rPr dirty="0"/>
            </a:br>
            <a:r>
              <a:rPr lang="et-EE" dirty="0">
                <a:solidFill>
                  <a:schemeClr val="bg1"/>
                </a:solidFill>
              </a:rPr>
              <a:t>koolitusmaterjalid prokuröridele ja eeluurimiskohtunikele</a:t>
            </a:r>
          </a:p>
        </p:txBody>
      </p:sp>
      <p:pic>
        <p:nvPicPr>
          <p:cNvPr id="12" name="Picture 11">
            <a:extLst>
              <a:ext uri="{FF2B5EF4-FFF2-40B4-BE49-F238E27FC236}">
                <a16:creationId xmlns:a16="http://schemas.microsoft.com/office/drawing/2014/main" id="{0B0951D3-3333-4D7F-B94B-4E1C8D4C0D65}"/>
              </a:ext>
            </a:extLst>
          </p:cNvPr>
          <p:cNvPicPr>
            <a:picLocks noChangeAspect="1"/>
          </p:cNvPicPr>
          <p:nvPr/>
        </p:nvPicPr>
        <p:blipFill>
          <a:blip r:embed="rId5"/>
          <a:stretch>
            <a:fillRect/>
          </a:stretch>
        </p:blipFill>
        <p:spPr>
          <a:xfrm>
            <a:off x="103194" y="6286345"/>
            <a:ext cx="5668432" cy="474087"/>
          </a:xfrm>
          <a:prstGeom prst="rect">
            <a:avLst/>
          </a:prstGeom>
        </p:spPr>
      </p:pic>
      <p:sp>
        <p:nvSpPr>
          <p:cNvPr id="10" name="Picture Placeholder 9">
            <a:extLst>
              <a:ext uri="{FF2B5EF4-FFF2-40B4-BE49-F238E27FC236}">
                <a16:creationId xmlns:a16="http://schemas.microsoft.com/office/drawing/2014/main" id="{A526EC71-EFDC-47C4-975A-68A1E1E172E5}"/>
              </a:ext>
            </a:extLst>
          </p:cNvPr>
          <p:cNvSpPr>
            <a:spLocks noGrp="1"/>
          </p:cNvSpPr>
          <p:nvPr>
            <p:ph type="pic" sz="quarter" idx="13"/>
          </p:nvPr>
        </p:nvSpPr>
        <p:spPr>
          <a:xfrm>
            <a:off x="3175" y="-50517"/>
            <a:ext cx="12188825" cy="4914900"/>
          </a:xfrm>
        </p:spPr>
      </p:sp>
      <p:sp>
        <p:nvSpPr>
          <p:cNvPr id="4" name="Szövegdoboz 3">
            <a:extLst>
              <a:ext uri="{FF2B5EF4-FFF2-40B4-BE49-F238E27FC236}">
                <a16:creationId xmlns:a16="http://schemas.microsoft.com/office/drawing/2014/main" id="{84B1803E-502E-47D1-B3DF-E86044D739BF}"/>
              </a:ext>
            </a:extLst>
          </p:cNvPr>
          <p:cNvSpPr txBox="1"/>
          <p:nvPr/>
        </p:nvSpPr>
        <p:spPr>
          <a:xfrm>
            <a:off x="619107" y="2105561"/>
            <a:ext cx="7013644" cy="1323439"/>
          </a:xfrm>
          <a:prstGeom prst="rect">
            <a:avLst/>
          </a:prstGeom>
          <a:noFill/>
        </p:spPr>
        <p:txBody>
          <a:bodyPr wrap="square" rtlCol="0">
            <a:spAutoFit/>
          </a:bodyPr>
          <a:lstStyle/>
          <a:p>
            <a:r>
              <a:rPr lang="et-EE" sz="8000" b="1" dirty="0">
                <a:ln w="10160">
                  <a:solidFill>
                    <a:schemeClr val="accent6">
                      <a:lumMod val="75000"/>
                    </a:schemeClr>
                  </a:solidFill>
                  <a:prstDash val="solid"/>
                </a:ln>
                <a:solidFill>
                  <a:srgbClr val="FFFFFF"/>
                </a:solidFill>
                <a:effectLst>
                  <a:outerShdw blurRad="50800" dist="38100" dir="2700000" algn="tl" rotWithShape="0">
                    <a:prstClr val="black">
                      <a:alpha val="40000"/>
                    </a:prstClr>
                  </a:outerShdw>
                </a:effectLst>
              </a:rPr>
              <a:t>ELi eelarve</a:t>
            </a:r>
          </a:p>
        </p:txBody>
      </p:sp>
    </p:spTree>
    <p:extLst>
      <p:ext uri="{BB962C8B-B14F-4D97-AF65-F5344CB8AC3E}">
        <p14:creationId xmlns:p14="http://schemas.microsoft.com/office/powerpoint/2010/main" val="2996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p:txBody>
          <a:bodyPr>
            <a:noAutofit/>
          </a:bodyPr>
          <a:lstStyle/>
          <a:p>
            <a:pPr algn="just"/>
            <a:endParaRPr lang="en-US" sz="3200" dirty="0"/>
          </a:p>
          <a:p>
            <a:pPr algn="just"/>
            <a:endParaRPr lang="es-ES" sz="3200" dirty="0"/>
          </a:p>
        </p:txBody>
      </p:sp>
      <p:sp>
        <p:nvSpPr>
          <p:cNvPr id="2" name="Título 1"/>
          <p:cNvSpPr>
            <a:spLocks noGrp="1"/>
          </p:cNvSpPr>
          <p:nvPr>
            <p:ph type="ctrTitle" idx="4294967295"/>
          </p:nvPr>
        </p:nvSpPr>
        <p:spPr>
          <a:xfrm>
            <a:off x="687848" y="696903"/>
            <a:ext cx="9144000" cy="1023937"/>
          </a:xfrm>
        </p:spPr>
        <p:txBody>
          <a:bodyPr>
            <a:normAutofit fontScale="90000"/>
          </a:bodyPr>
          <a:lstStyle/>
          <a:p>
            <a:br/>
            <a:r>
              <a:rPr lang="et-EE" sz="4000" b="1" dirty="0"/>
              <a:t>Mitmeaastane finantsraamistik</a:t>
            </a:r>
            <a:br/>
            <a:endParaRPr lang="et-EE" sz="4000" b="1" dirty="0"/>
          </a:p>
        </p:txBody>
      </p:sp>
      <p:sp>
        <p:nvSpPr>
          <p:cNvPr id="4" name="Rectángulo 3">
            <a:extLst>
              <a:ext uri="{FF2B5EF4-FFF2-40B4-BE49-F238E27FC236}">
                <a16:creationId xmlns:a16="http://schemas.microsoft.com/office/drawing/2014/main" id="{4CC50581-C06A-4899-8879-1C6A7F428AEE}"/>
              </a:ext>
            </a:extLst>
          </p:cNvPr>
          <p:cNvSpPr/>
          <p:nvPr/>
        </p:nvSpPr>
        <p:spPr>
          <a:xfrm>
            <a:off x="558496" y="1720840"/>
            <a:ext cx="10258440" cy="4985980"/>
          </a:xfrm>
          <a:prstGeom prst="rect">
            <a:avLst/>
          </a:prstGeom>
        </p:spPr>
        <p:txBody>
          <a:bodyPr wrap="square">
            <a:spAutoFit/>
          </a:bodyPr>
          <a:lstStyle/>
          <a:p>
            <a:pPr marL="285750" indent="-285750">
              <a:buFont typeface="Arial" panose="020B0604020202020204" pitchFamily="34" charset="0"/>
              <a:buChar char="•"/>
            </a:pPr>
            <a:r>
              <a:rPr lang="et-EE" sz="2000" dirty="0"/>
              <a:t>Komisjon</a:t>
            </a:r>
            <a:r>
              <a:rPr lang="et-EE" dirty="0"/>
              <a:t> </a:t>
            </a:r>
            <a:r>
              <a:rPr lang="et-EE" sz="2000" dirty="0"/>
              <a:t>esitleb</a:t>
            </a:r>
            <a:r>
              <a:rPr lang="et-EE" dirty="0"/>
              <a:t> </a:t>
            </a:r>
            <a:r>
              <a:rPr lang="et-EE" sz="2000" dirty="0"/>
              <a:t>mitmeaastase</a:t>
            </a:r>
            <a:r>
              <a:rPr lang="et-EE" dirty="0"/>
              <a:t> </a:t>
            </a:r>
            <a:r>
              <a:rPr lang="et-EE" sz="2000" dirty="0"/>
              <a:t>finantsraamistiku paketti,</a:t>
            </a:r>
            <a:r>
              <a:rPr lang="et-EE" dirty="0"/>
              <a:t> </a:t>
            </a:r>
            <a:r>
              <a:rPr lang="et-EE" sz="2000" dirty="0"/>
              <a:t>mis sisaldab</a:t>
            </a:r>
            <a:r>
              <a:rPr lang="et-EE" dirty="0"/>
              <a:t> </a:t>
            </a:r>
            <a:r>
              <a:rPr lang="et-EE" sz="2000" dirty="0"/>
              <a:t>peamiselt järgmist.</a:t>
            </a:r>
          </a:p>
          <a:p>
            <a:pPr marL="285750" lvl="0" indent="-285750">
              <a:buFont typeface="Wingdings" panose="05000000000000000000" pitchFamily="2" charset="2"/>
              <a:buChar char="ü"/>
            </a:pPr>
            <a:r>
              <a:rPr lang="et-EE" sz="2000" dirty="0"/>
              <a:t>Mitmeaastase finantsraamistiku määrus, millega kehtestatakse ELi kulutuste piirmäär</a:t>
            </a:r>
          </a:p>
          <a:p>
            <a:pPr marL="285750" lvl="0" indent="-285750">
              <a:buFont typeface="Wingdings" panose="05000000000000000000" pitchFamily="2" charset="2"/>
              <a:buChar char="ü"/>
            </a:pPr>
            <a:r>
              <a:rPr lang="et-EE" sz="2000" dirty="0"/>
              <a:t>Omavahendite otsus, mis määratleb, kust ELi tulud tulevad</a:t>
            </a:r>
          </a:p>
          <a:p>
            <a:pPr lvl="0"/>
            <a:endParaRPr lang="et-EE" sz="2000" dirty="0"/>
          </a:p>
          <a:p>
            <a:pPr marL="285750" indent="-285750">
              <a:buFont typeface="Arial" panose="020B0604020202020204" pitchFamily="34" charset="0"/>
              <a:buChar char="•"/>
            </a:pPr>
            <a:r>
              <a:rPr lang="et-EE" sz="2000" dirty="0"/>
              <a:t>Mitmeaastase finantsraamistiku määrus</a:t>
            </a:r>
            <a:r>
              <a:rPr lang="et-EE" dirty="0"/>
              <a:t> </a:t>
            </a:r>
            <a:r>
              <a:rPr lang="et-EE" sz="2000" dirty="0"/>
              <a:t>võetakse vastu</a:t>
            </a:r>
            <a:r>
              <a:rPr lang="et-EE" dirty="0"/>
              <a:t> </a:t>
            </a:r>
            <a:r>
              <a:rPr lang="et-EE" sz="2000" dirty="0"/>
              <a:t>seadusandliku</a:t>
            </a:r>
            <a:r>
              <a:rPr lang="et-EE" dirty="0"/>
              <a:t> </a:t>
            </a:r>
            <a:r>
              <a:rPr lang="et-EE" sz="2000" dirty="0"/>
              <a:t>erimenetluse</a:t>
            </a:r>
            <a:r>
              <a:rPr lang="et-EE" dirty="0"/>
              <a:t> </a:t>
            </a:r>
            <a:r>
              <a:rPr lang="et-EE" sz="2000" dirty="0"/>
              <a:t>alusel: peamised</a:t>
            </a:r>
            <a:r>
              <a:rPr lang="et-EE" dirty="0"/>
              <a:t> </a:t>
            </a:r>
            <a:r>
              <a:rPr lang="et-EE" sz="2000" dirty="0"/>
              <a:t>erinevused</a:t>
            </a:r>
            <a:r>
              <a:rPr lang="et-EE" dirty="0"/>
              <a:t> </a:t>
            </a:r>
            <a:r>
              <a:rPr lang="et-EE" sz="2000" dirty="0"/>
              <a:t>võrreldes</a:t>
            </a:r>
            <a:r>
              <a:rPr lang="et-EE" dirty="0"/>
              <a:t> </a:t>
            </a:r>
            <a:r>
              <a:rPr lang="et-EE" sz="2000" dirty="0"/>
              <a:t>iga-aastase eelarvemenetlusega</a:t>
            </a:r>
          </a:p>
          <a:p>
            <a:pPr marL="285750" lvl="0" indent="-285750">
              <a:buFont typeface="Wingdings" panose="05000000000000000000" pitchFamily="2" charset="2"/>
              <a:buChar char="ü"/>
            </a:pPr>
            <a:r>
              <a:rPr lang="et-EE" sz="2000" dirty="0"/>
              <a:t>Nõukogus on nõutav ühehäälsus </a:t>
            </a:r>
          </a:p>
          <a:p>
            <a:pPr marL="285750" lvl="0" indent="-285750">
              <a:buFont typeface="Wingdings" panose="05000000000000000000" pitchFamily="2" charset="2"/>
              <a:buChar char="ü"/>
            </a:pPr>
            <a:r>
              <a:rPr lang="et-EE" sz="2000" dirty="0"/>
              <a:t>Vajalik on Euroopa Parlamendi nõusolek, </a:t>
            </a:r>
            <a:r>
              <a:rPr lang="et-EE" sz="2000" u="sng" dirty="0"/>
              <a:t>kuid</a:t>
            </a:r>
            <a:r>
              <a:rPr lang="et-EE" dirty="0"/>
              <a:t> </a:t>
            </a:r>
          </a:p>
          <a:p>
            <a:pPr marL="285750" lvl="0" indent="-285750">
              <a:buFont typeface="Wingdings" panose="05000000000000000000" pitchFamily="2" charset="2"/>
              <a:buChar char="ü"/>
            </a:pPr>
            <a:r>
              <a:rPr lang="et-EE" sz="2000" dirty="0"/>
              <a:t>Euroopa Parlament ei saa teha nõukogu seisukohtades muudatusi: ainult kinnitada või tagasi lükata (vetoõigus). </a:t>
            </a:r>
          </a:p>
          <a:p>
            <a:endParaRPr lang="et-EE" sz="2000" dirty="0"/>
          </a:p>
          <a:p>
            <a:pPr marL="285750" indent="-285750">
              <a:buFont typeface="Arial" panose="020B0604020202020204" pitchFamily="34" charset="0"/>
              <a:buChar char="•"/>
            </a:pPr>
            <a:r>
              <a:rPr lang="et-EE" sz="2000" dirty="0"/>
              <a:t>Esialgses</a:t>
            </a:r>
            <a:r>
              <a:rPr lang="et-EE" dirty="0"/>
              <a:t> </a:t>
            </a:r>
            <a:r>
              <a:rPr lang="et-EE" sz="2000" dirty="0"/>
              <a:t>mitmeaastase finantsraamistiku ettepanekus</a:t>
            </a:r>
            <a:r>
              <a:rPr lang="et-EE" dirty="0"/>
              <a:t> </a:t>
            </a:r>
            <a:r>
              <a:rPr lang="et-EE" sz="2000" dirty="0"/>
              <a:t>pakub komisjon</a:t>
            </a:r>
            <a:r>
              <a:rPr lang="et-EE" dirty="0"/>
              <a:t> </a:t>
            </a:r>
            <a:r>
              <a:rPr lang="et-EE" sz="2000" dirty="0"/>
              <a:t>ka</a:t>
            </a:r>
            <a:r>
              <a:rPr lang="et-EE" dirty="0"/>
              <a:t> </a:t>
            </a:r>
            <a:r>
              <a:rPr lang="et-EE" sz="2000" dirty="0"/>
              <a:t>uue</a:t>
            </a:r>
            <a:r>
              <a:rPr lang="et-EE" dirty="0"/>
              <a:t> </a:t>
            </a:r>
            <a:r>
              <a:rPr lang="et-EE" sz="2000" dirty="0"/>
              <a:t>programmiperioodi</a:t>
            </a:r>
            <a:r>
              <a:rPr lang="et-EE" dirty="0"/>
              <a:t> </a:t>
            </a:r>
            <a:r>
              <a:rPr lang="et-EE" sz="2000" dirty="0"/>
              <a:t>jaoks</a:t>
            </a:r>
            <a:r>
              <a:rPr lang="et-EE" dirty="0"/>
              <a:t> </a:t>
            </a:r>
            <a:r>
              <a:rPr lang="et-EE" sz="2000" dirty="0"/>
              <a:t>eri</a:t>
            </a:r>
            <a:r>
              <a:rPr lang="et-EE" dirty="0"/>
              <a:t> </a:t>
            </a:r>
            <a:r>
              <a:rPr lang="et-EE" sz="2000" dirty="0"/>
              <a:t>tegevusvaldkondade</a:t>
            </a:r>
            <a:r>
              <a:rPr lang="et-EE" dirty="0"/>
              <a:t> </a:t>
            </a:r>
            <a:r>
              <a:rPr lang="et-EE" sz="2000" dirty="0"/>
              <a:t>valdkondlike</a:t>
            </a:r>
            <a:r>
              <a:rPr lang="et-EE" dirty="0"/>
              <a:t> </a:t>
            </a:r>
            <a:r>
              <a:rPr lang="et-EE" sz="2000" dirty="0"/>
              <a:t>programmide</a:t>
            </a:r>
            <a:r>
              <a:rPr lang="et-EE" dirty="0"/>
              <a:t> </a:t>
            </a:r>
            <a:r>
              <a:rPr lang="et-EE" sz="2000" dirty="0"/>
              <a:t>jaoks</a:t>
            </a:r>
            <a:r>
              <a:rPr lang="et-EE" dirty="0"/>
              <a:t> </a:t>
            </a:r>
            <a:r>
              <a:rPr lang="et-EE" sz="2000" dirty="0"/>
              <a:t>välja</a:t>
            </a:r>
            <a:r>
              <a:rPr lang="et-EE" dirty="0"/>
              <a:t> </a:t>
            </a:r>
            <a:r>
              <a:rPr lang="et-EE" sz="2000" dirty="0"/>
              <a:t>vahendeid. Need</a:t>
            </a:r>
            <a:r>
              <a:rPr lang="et-EE" dirty="0"/>
              <a:t> </a:t>
            </a:r>
            <a:r>
              <a:rPr lang="et-EE" sz="2000" dirty="0"/>
              <a:t>võetakse</a:t>
            </a:r>
            <a:r>
              <a:rPr lang="et-EE" dirty="0"/>
              <a:t> </a:t>
            </a:r>
            <a:r>
              <a:rPr lang="et-EE" sz="2000" dirty="0"/>
              <a:t>üldjuhul</a:t>
            </a:r>
            <a:r>
              <a:rPr lang="et-EE" dirty="0"/>
              <a:t> </a:t>
            </a:r>
            <a:r>
              <a:rPr lang="et-EE" sz="2000" dirty="0"/>
              <a:t>vastu</a:t>
            </a:r>
            <a:r>
              <a:rPr lang="et-EE" dirty="0"/>
              <a:t> </a:t>
            </a:r>
            <a:r>
              <a:rPr lang="et-EE" sz="2000" dirty="0"/>
              <a:t>seadusandliku</a:t>
            </a:r>
            <a:r>
              <a:rPr lang="et-EE" dirty="0"/>
              <a:t> </a:t>
            </a:r>
            <a:r>
              <a:rPr lang="et-EE" sz="2000" dirty="0"/>
              <a:t>tavamenetluse teel.</a:t>
            </a:r>
          </a:p>
          <a:p>
            <a:r>
              <a:rPr lang="et-EE" sz="2000" dirty="0"/>
              <a:t> </a:t>
            </a:r>
          </a:p>
          <a:p>
            <a:pPr marL="342900" indent="-342900">
              <a:buFont typeface="Arial" panose="020B0604020202020204" pitchFamily="34" charset="0"/>
              <a:buChar char="•"/>
            </a:pPr>
            <a:endParaRPr lang="et-EE" dirty="0"/>
          </a:p>
        </p:txBody>
      </p:sp>
      <p:sp>
        <p:nvSpPr>
          <p:cNvPr id="5" name="Dia számának helye 4">
            <a:extLst>
              <a:ext uri="{FF2B5EF4-FFF2-40B4-BE49-F238E27FC236}">
                <a16:creationId xmlns:a16="http://schemas.microsoft.com/office/drawing/2014/main" id="{C23478D0-8CFC-4ED3-A913-6D6574037BDB}"/>
              </a:ext>
            </a:extLst>
          </p:cNvPr>
          <p:cNvSpPr>
            <a:spLocks noGrp="1"/>
          </p:cNvSpPr>
          <p:nvPr>
            <p:ph type="sldNum" sz="quarter" idx="12"/>
          </p:nvPr>
        </p:nvSpPr>
        <p:spPr/>
        <p:txBody>
          <a:bodyPr/>
          <a:lstStyle/>
          <a:p>
            <a:fld id="{4FAB73BC-B049-4115-A692-8D63A059BFB8}" type="slidenum">
              <a:rPr lang="en-US" smtClean="0"/>
              <a:pPr/>
              <a:t>10</a:t>
            </a:fld>
            <a:endParaRPr lang="et-EE" dirty="0"/>
          </a:p>
        </p:txBody>
      </p:sp>
    </p:spTree>
    <p:extLst>
      <p:ext uri="{BB962C8B-B14F-4D97-AF65-F5344CB8AC3E}">
        <p14:creationId xmlns:p14="http://schemas.microsoft.com/office/powerpoint/2010/main" val="172920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1791" y="1122363"/>
            <a:ext cx="9766788" cy="2704976"/>
          </a:xfrm>
        </p:spPr>
        <p:txBody>
          <a:bodyPr>
            <a:normAutofit/>
          </a:bodyPr>
          <a:lstStyle/>
          <a:p>
            <a:r>
              <a:rPr lang="et-EE" b="1" dirty="0"/>
              <a:t>3. KUI SUUR on </a:t>
            </a:r>
            <a:r>
              <a:rPr lang="et-EE"/>
              <a:t>ELi</a:t>
            </a:r>
            <a:br/>
            <a:r>
              <a:rPr lang="et-EE"/>
              <a:t> eelarve?</a:t>
            </a:r>
            <a:endParaRPr lang="et-EE" dirty="0"/>
          </a:p>
        </p:txBody>
      </p:sp>
      <p:sp>
        <p:nvSpPr>
          <p:cNvPr id="3" name="Dia számának helye 2">
            <a:extLst>
              <a:ext uri="{FF2B5EF4-FFF2-40B4-BE49-F238E27FC236}">
                <a16:creationId xmlns:a16="http://schemas.microsoft.com/office/drawing/2014/main" id="{087AFA64-78C6-4B31-AEF4-9CE8715428F1}"/>
              </a:ext>
            </a:extLst>
          </p:cNvPr>
          <p:cNvSpPr>
            <a:spLocks noGrp="1"/>
          </p:cNvSpPr>
          <p:nvPr>
            <p:ph type="sldNum" sz="quarter" idx="12"/>
          </p:nvPr>
        </p:nvSpPr>
        <p:spPr/>
        <p:txBody>
          <a:bodyPr/>
          <a:lstStyle/>
          <a:p>
            <a:fld id="{4FAB73BC-B049-4115-A692-8D63A059BFB8}" type="slidenum">
              <a:rPr lang="en-US" smtClean="0"/>
              <a:pPr/>
              <a:t>11</a:t>
            </a:fld>
            <a:endParaRPr lang="et-EE" dirty="0"/>
          </a:p>
        </p:txBody>
      </p:sp>
    </p:spTree>
    <p:extLst>
      <p:ext uri="{BB962C8B-B14F-4D97-AF65-F5344CB8AC3E}">
        <p14:creationId xmlns:p14="http://schemas.microsoft.com/office/powerpoint/2010/main" val="194866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
              <a:rPr lang="et-EE" sz="4000" b="1" dirty="0"/>
              <a:t>KÜSITLUS. PANGE OMA TEADMISED PROOVILE</a:t>
            </a:r>
            <a:br/>
            <a:endParaRPr lang="et-EE" sz="4000" b="1" dirty="0"/>
          </a:p>
        </p:txBody>
      </p:sp>
      <p:sp>
        <p:nvSpPr>
          <p:cNvPr id="3" name="Subtítulo 2"/>
          <p:cNvSpPr>
            <a:spLocks noGrp="1"/>
          </p:cNvSpPr>
          <p:nvPr>
            <p:ph idx="1"/>
          </p:nvPr>
        </p:nvSpPr>
        <p:spPr/>
        <p:txBody>
          <a:bodyPr>
            <a:noAutofit/>
          </a:bodyPr>
          <a:lstStyle/>
          <a:p>
            <a:pPr algn="l"/>
            <a:r>
              <a:rPr lang="et-EE" sz="3200" b="1" dirty="0">
                <a:solidFill>
                  <a:schemeClr val="tx1"/>
                </a:solidFill>
                <a:latin typeface="+mn-lt"/>
              </a:rPr>
              <a:t>Kui</a:t>
            </a:r>
            <a:r>
              <a:rPr lang="et-EE" dirty="0"/>
              <a:t> </a:t>
            </a:r>
            <a:r>
              <a:rPr lang="et-EE" sz="3200" b="1" dirty="0">
                <a:solidFill>
                  <a:schemeClr val="tx1"/>
                </a:solidFill>
                <a:latin typeface="+mn-lt"/>
              </a:rPr>
              <a:t>suur</a:t>
            </a:r>
            <a:r>
              <a:rPr lang="et-EE" dirty="0"/>
              <a:t> </a:t>
            </a:r>
            <a:r>
              <a:rPr lang="et-EE" sz="3200" b="1" dirty="0">
                <a:solidFill>
                  <a:schemeClr val="tx1"/>
                </a:solidFill>
                <a:latin typeface="+mn-lt"/>
              </a:rPr>
              <a:t>oli</a:t>
            </a:r>
            <a:r>
              <a:rPr lang="et-EE" dirty="0"/>
              <a:t> </a:t>
            </a:r>
            <a:r>
              <a:rPr lang="et-EE" sz="3200" b="1" dirty="0">
                <a:solidFill>
                  <a:schemeClr val="tx1"/>
                </a:solidFill>
                <a:latin typeface="+mn-lt"/>
              </a:rPr>
              <a:t>ELi 2020. aasta eelarve?</a:t>
            </a:r>
          </a:p>
          <a:p>
            <a:pPr marL="457200" indent="-457200" algn="l">
              <a:buAutoNum type="alphaUcParenR"/>
            </a:pPr>
            <a:endParaRPr lang="et-EE" sz="3200" dirty="0">
              <a:solidFill>
                <a:schemeClr val="tx1"/>
              </a:solidFill>
              <a:latin typeface="+mn-lt"/>
            </a:endParaRPr>
          </a:p>
          <a:p>
            <a:pPr marL="457200" indent="-457200" algn="l">
              <a:buAutoNum type="alphaUcParenR"/>
            </a:pPr>
            <a:r>
              <a:rPr lang="et-EE" sz="3200" dirty="0">
                <a:solidFill>
                  <a:schemeClr val="tx1"/>
                </a:solidFill>
                <a:latin typeface="+mn-lt"/>
              </a:rPr>
              <a:t>Ligikaudu 890 miljonit eurot</a:t>
            </a:r>
          </a:p>
          <a:p>
            <a:pPr marL="457200" indent="-457200" algn="l">
              <a:buAutoNum type="alphaUcParenR"/>
            </a:pPr>
            <a:r>
              <a:rPr lang="et-EE" sz="3200" dirty="0">
                <a:solidFill>
                  <a:schemeClr val="tx1"/>
                </a:solidFill>
                <a:latin typeface="+mn-lt"/>
              </a:rPr>
              <a:t>Ligikaudu 170 miljardit eurot</a:t>
            </a:r>
          </a:p>
          <a:p>
            <a:pPr marL="457200" indent="-457200" algn="l">
              <a:buAutoNum type="alphaUcParenR"/>
            </a:pPr>
            <a:r>
              <a:rPr lang="et-EE" sz="3200" dirty="0">
                <a:solidFill>
                  <a:schemeClr val="tx1"/>
                </a:solidFill>
                <a:latin typeface="+mn-lt"/>
              </a:rPr>
              <a:t>Ligikaudu 1 triljon eurot</a:t>
            </a:r>
          </a:p>
          <a:p>
            <a:pPr marL="0" indent="0" algn="l">
              <a:buNone/>
            </a:pPr>
            <a:endParaRPr lang="et-EE" sz="3200" dirty="0"/>
          </a:p>
          <a:p>
            <a:pPr marL="457200" indent="-457200" algn="l">
              <a:buAutoNum type="alphaUcParenR"/>
            </a:pPr>
            <a:endParaRPr lang="et-EE" sz="3200" dirty="0"/>
          </a:p>
          <a:p>
            <a:pPr algn="just"/>
            <a:endParaRPr lang="et-EE" sz="3200" dirty="0"/>
          </a:p>
        </p:txBody>
      </p:sp>
      <p:sp>
        <p:nvSpPr>
          <p:cNvPr id="5" name="Textfeld 4">
            <a:extLst>
              <a:ext uri="{FF2B5EF4-FFF2-40B4-BE49-F238E27FC236}">
                <a16:creationId xmlns:a16="http://schemas.microsoft.com/office/drawing/2014/main" id="{E002A87F-C7BE-4CEA-B179-A49B0D0B2C40}"/>
              </a:ext>
            </a:extLst>
          </p:cNvPr>
          <p:cNvSpPr txBox="1"/>
          <p:nvPr/>
        </p:nvSpPr>
        <p:spPr>
          <a:xfrm>
            <a:off x="6817894" y="3713480"/>
            <a:ext cx="4686257" cy="584775"/>
          </a:xfrm>
          <a:prstGeom prst="rect">
            <a:avLst/>
          </a:prstGeom>
          <a:noFill/>
        </p:spPr>
        <p:txBody>
          <a:bodyPr wrap="square" rtlCol="0">
            <a:spAutoFit/>
          </a:bodyPr>
          <a:lstStyle/>
          <a:p>
            <a:r>
              <a:rPr lang="et-EE" sz="3200" dirty="0">
                <a:solidFill>
                  <a:schemeClr val="accent1">
                    <a:lumMod val="60000"/>
                    <a:lumOff val="40000"/>
                  </a:schemeClr>
                </a:solidFill>
              </a:rPr>
              <a:t>Õige vastus</a:t>
            </a:r>
            <a:r>
              <a:rPr lang="et-EE" dirty="0"/>
              <a:t> </a:t>
            </a:r>
            <a:r>
              <a:rPr lang="et-EE" sz="3200" dirty="0">
                <a:solidFill>
                  <a:schemeClr val="accent1">
                    <a:lumMod val="60000"/>
                    <a:lumOff val="40000"/>
                  </a:schemeClr>
                </a:solidFill>
              </a:rPr>
              <a:t>on B).</a:t>
            </a:r>
          </a:p>
        </p:txBody>
      </p:sp>
      <p:sp>
        <p:nvSpPr>
          <p:cNvPr id="4" name="Dia számának helye 3">
            <a:extLst>
              <a:ext uri="{FF2B5EF4-FFF2-40B4-BE49-F238E27FC236}">
                <a16:creationId xmlns:a16="http://schemas.microsoft.com/office/drawing/2014/main" id="{64C67054-E9D4-4ED7-ADD7-1E187AFBD177}"/>
              </a:ext>
            </a:extLst>
          </p:cNvPr>
          <p:cNvSpPr>
            <a:spLocks noGrp="1"/>
          </p:cNvSpPr>
          <p:nvPr>
            <p:ph type="sldNum" sz="quarter" idx="12"/>
          </p:nvPr>
        </p:nvSpPr>
        <p:spPr/>
        <p:txBody>
          <a:bodyPr/>
          <a:lstStyle/>
          <a:p>
            <a:fld id="{6113E31D-E2AB-40D1-8B51-AFA5AFEF393A}" type="slidenum">
              <a:rPr lang="en-US" smtClean="0"/>
              <a:t>12</a:t>
            </a:fld>
            <a:endParaRPr lang="et-EE" dirty="0"/>
          </a:p>
        </p:txBody>
      </p:sp>
    </p:spTree>
    <p:extLst>
      <p:ext uri="{BB962C8B-B14F-4D97-AF65-F5344CB8AC3E}">
        <p14:creationId xmlns:p14="http://schemas.microsoft.com/office/powerpoint/2010/main" val="344512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t-EE"/>
              <a:t>ELi 2020. aasta eelarve</a:t>
            </a:r>
            <a:endParaRPr lang="et-EE" dirty="0"/>
          </a:p>
        </p:txBody>
      </p:sp>
      <p:sp>
        <p:nvSpPr>
          <p:cNvPr id="3" name="Subtítulo 2"/>
          <p:cNvSpPr>
            <a:spLocks noGrp="1"/>
          </p:cNvSpPr>
          <p:nvPr>
            <p:ph idx="1"/>
          </p:nvPr>
        </p:nvSpPr>
        <p:spPr>
          <a:xfrm>
            <a:off x="687847" y="1905000"/>
            <a:ext cx="10188699" cy="4267200"/>
          </a:xfrm>
        </p:spPr>
        <p:txBody>
          <a:bodyPr>
            <a:normAutofit/>
          </a:bodyPr>
          <a:lstStyle/>
          <a:p>
            <a:pPr marL="0" indent="0">
              <a:buNone/>
            </a:pPr>
            <a:endParaRPr lang="et-EE" dirty="0">
              <a:solidFill>
                <a:schemeClr val="accent1">
                  <a:lumMod val="60000"/>
                  <a:lumOff val="40000"/>
                </a:schemeClr>
              </a:solidFill>
              <a:latin typeface="+mn-lt"/>
            </a:endParaRPr>
          </a:p>
          <a:p>
            <a:pPr marL="0" indent="0">
              <a:buNone/>
            </a:pPr>
            <a:r>
              <a:rPr lang="et-EE" dirty="0">
                <a:solidFill>
                  <a:schemeClr val="tx1"/>
                </a:solidFill>
                <a:latin typeface="+mn-lt"/>
              </a:rPr>
              <a:t>ELi 2020. aasta eelarve väärtus (muudatustega):</a:t>
            </a:r>
          </a:p>
          <a:p>
            <a:r>
              <a:rPr lang="et-EE" b="1" dirty="0">
                <a:solidFill>
                  <a:schemeClr val="tx1"/>
                </a:solidFill>
                <a:latin typeface="+mn-lt"/>
              </a:rPr>
              <a:t>172,5 miljardi euro ulatuses kulukohustusi</a:t>
            </a:r>
            <a:r>
              <a:rPr lang="et-EE" dirty="0">
                <a:solidFill>
                  <a:schemeClr val="tx1"/>
                </a:solidFill>
                <a:latin typeface="+mn-lt"/>
              </a:rPr>
              <a:t> — võimalus sõlmida 2020. aastal kuni selle ülemmäärani juriidilisi kohustusi (nt sõlmida lepinguid)</a:t>
            </a:r>
          </a:p>
          <a:p>
            <a:r>
              <a:rPr lang="et-EE" b="1" dirty="0">
                <a:solidFill>
                  <a:schemeClr val="tx1"/>
                </a:solidFill>
                <a:latin typeface="+mn-lt"/>
              </a:rPr>
              <a:t>155,4 miljardi euro ulatuses makseid</a:t>
            </a:r>
            <a:r>
              <a:rPr lang="et-EE" dirty="0">
                <a:solidFill>
                  <a:schemeClr val="tx1"/>
                </a:solidFill>
                <a:latin typeface="+mn-lt"/>
              </a:rPr>
              <a:t> — tegelikud kulutused 2020. aastal</a:t>
            </a:r>
          </a:p>
          <a:p>
            <a:r>
              <a:rPr lang="et-EE" dirty="0">
                <a:solidFill>
                  <a:schemeClr val="tx1"/>
                </a:solidFill>
                <a:latin typeface="+mn-lt"/>
              </a:rPr>
              <a:t>14. aprillil 2020 võttis nõukogu vastu kaks muudatust, et pakkuda täiendavat toetust seal, kus seda kõige rohkem vajatakse. Eelkõige suunati 3,1 miljardit eurot võitluseks COVID-19 pandeemia vastu ning 350 miljonit eurot, et toetada Kreekat reageerimisel suurenenud rändesurvele. </a:t>
            </a:r>
          </a:p>
          <a:p>
            <a:pPr algn="l"/>
            <a:endParaRPr lang="et-EE" dirty="0"/>
          </a:p>
        </p:txBody>
      </p:sp>
      <p:sp>
        <p:nvSpPr>
          <p:cNvPr id="4" name="Dia számának helye 3">
            <a:extLst>
              <a:ext uri="{FF2B5EF4-FFF2-40B4-BE49-F238E27FC236}">
                <a16:creationId xmlns:a16="http://schemas.microsoft.com/office/drawing/2014/main" id="{1AF4406F-2377-4713-9060-A33D5FD65B0B}"/>
              </a:ext>
            </a:extLst>
          </p:cNvPr>
          <p:cNvSpPr>
            <a:spLocks noGrp="1"/>
          </p:cNvSpPr>
          <p:nvPr>
            <p:ph type="sldNum" sz="quarter" idx="12"/>
          </p:nvPr>
        </p:nvSpPr>
        <p:spPr/>
        <p:txBody>
          <a:bodyPr/>
          <a:lstStyle/>
          <a:p>
            <a:fld id="{6113E31D-E2AB-40D1-8B51-AFA5AFEF393A}" type="slidenum">
              <a:rPr lang="en-US" smtClean="0"/>
              <a:t>13</a:t>
            </a:fld>
            <a:endParaRPr lang="et-EE" dirty="0"/>
          </a:p>
        </p:txBody>
      </p:sp>
    </p:spTree>
    <p:extLst>
      <p:ext uri="{BB962C8B-B14F-4D97-AF65-F5344CB8AC3E}">
        <p14:creationId xmlns:p14="http://schemas.microsoft.com/office/powerpoint/2010/main" val="86619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8FEB4A7-18F9-49BE-B4AD-6FA8324E1A0B}"/>
              </a:ext>
            </a:extLst>
          </p:cNvPr>
          <p:cNvSpPr>
            <a:spLocks noGrp="1"/>
          </p:cNvSpPr>
          <p:nvPr>
            <p:ph type="title"/>
          </p:nvPr>
        </p:nvSpPr>
        <p:spPr/>
        <p:txBody>
          <a:bodyPr/>
          <a:lstStyle/>
          <a:p>
            <a:endParaRPr lang="de-DE"/>
          </a:p>
        </p:txBody>
      </p:sp>
      <p:sp>
        <p:nvSpPr>
          <p:cNvPr id="6" name="Inhaltsplatzhalter 5">
            <a:extLst>
              <a:ext uri="{FF2B5EF4-FFF2-40B4-BE49-F238E27FC236}">
                <a16:creationId xmlns:a16="http://schemas.microsoft.com/office/drawing/2014/main" id="{EA03A14C-FF1D-4BBB-B720-D131560C12FA}"/>
              </a:ext>
            </a:extLst>
          </p:cNvPr>
          <p:cNvSpPr>
            <a:spLocks noGrp="1"/>
          </p:cNvSpPr>
          <p:nvPr>
            <p:ph idx="1"/>
          </p:nvPr>
        </p:nvSpPr>
        <p:spPr/>
        <p:txBody>
          <a:bodyPr/>
          <a:lstStyle/>
          <a:p>
            <a:endParaRPr lang="de-DE"/>
          </a:p>
        </p:txBody>
      </p:sp>
      <p:pic>
        <p:nvPicPr>
          <p:cNvPr id="4" name="Imagen 3">
            <a:extLst>
              <a:ext uri="{FF2B5EF4-FFF2-40B4-BE49-F238E27FC236}">
                <a16:creationId xmlns:a16="http://schemas.microsoft.com/office/drawing/2014/main" id="{AB581EE3-87B4-40CE-BB12-9EDCD69CE8DF}"/>
              </a:ext>
            </a:extLst>
          </p:cNvPr>
          <p:cNvPicPr>
            <a:picLocks noChangeAspect="1"/>
          </p:cNvPicPr>
          <p:nvPr/>
        </p:nvPicPr>
        <p:blipFill>
          <a:blip r:embed="rId3"/>
          <a:stretch>
            <a:fillRect/>
          </a:stretch>
        </p:blipFill>
        <p:spPr>
          <a:xfrm>
            <a:off x="687849" y="233210"/>
            <a:ext cx="9967451" cy="6075311"/>
          </a:xfrm>
          <a:prstGeom prst="rect">
            <a:avLst/>
          </a:prstGeom>
        </p:spPr>
      </p:pic>
      <p:sp>
        <p:nvSpPr>
          <p:cNvPr id="2" name="Dia számának helye 1">
            <a:extLst>
              <a:ext uri="{FF2B5EF4-FFF2-40B4-BE49-F238E27FC236}">
                <a16:creationId xmlns:a16="http://schemas.microsoft.com/office/drawing/2014/main" id="{2EA945FC-85DE-4EF4-9EC6-243F1ACC90D3}"/>
              </a:ext>
            </a:extLst>
          </p:cNvPr>
          <p:cNvSpPr>
            <a:spLocks noGrp="1"/>
          </p:cNvSpPr>
          <p:nvPr>
            <p:ph type="sldNum" sz="quarter" idx="12"/>
          </p:nvPr>
        </p:nvSpPr>
        <p:spPr/>
        <p:txBody>
          <a:bodyPr/>
          <a:lstStyle/>
          <a:p>
            <a:fld id="{6113E31D-E2AB-40D1-8B51-AFA5AFEF393A}" type="slidenum">
              <a:rPr lang="en-US" smtClean="0"/>
              <a:t>14</a:t>
            </a:fld>
            <a:endParaRPr lang="et-EE" dirty="0"/>
          </a:p>
        </p:txBody>
      </p:sp>
    </p:spTree>
    <p:extLst>
      <p:ext uri="{BB962C8B-B14F-4D97-AF65-F5344CB8AC3E}">
        <p14:creationId xmlns:p14="http://schemas.microsoft.com/office/powerpoint/2010/main" val="137845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
              <a:rPr lang="et-EE" sz="4000" b="1" dirty="0"/>
              <a:t>PANGE OMA TEADMISED PROOVILE</a:t>
            </a:r>
            <a:br/>
            <a:endParaRPr lang="et-EE" sz="4000" b="1" dirty="0"/>
          </a:p>
        </p:txBody>
      </p:sp>
      <p:sp>
        <p:nvSpPr>
          <p:cNvPr id="3" name="Subtítulo 2"/>
          <p:cNvSpPr>
            <a:spLocks noGrp="1"/>
          </p:cNvSpPr>
          <p:nvPr>
            <p:ph idx="1"/>
          </p:nvPr>
        </p:nvSpPr>
        <p:spPr/>
        <p:txBody>
          <a:bodyPr>
            <a:noAutofit/>
          </a:bodyPr>
          <a:lstStyle/>
          <a:p>
            <a:pPr algn="l"/>
            <a:r>
              <a:rPr lang="et-EE" sz="3200" b="1" dirty="0">
                <a:solidFill>
                  <a:schemeClr val="tx1"/>
                </a:solidFill>
                <a:latin typeface="+mn-lt"/>
              </a:rPr>
              <a:t>Perspektiivis... Mis</a:t>
            </a:r>
            <a:r>
              <a:rPr lang="et-EE"/>
              <a:t> </a:t>
            </a:r>
            <a:r>
              <a:rPr lang="et-EE" sz="3200" b="1" dirty="0">
                <a:solidFill>
                  <a:schemeClr val="tx1"/>
                </a:solidFill>
                <a:latin typeface="+mn-lt"/>
              </a:rPr>
              <a:t>võiks</a:t>
            </a:r>
            <a:r>
              <a:rPr lang="et-EE"/>
              <a:t> </a:t>
            </a:r>
            <a:r>
              <a:rPr lang="et-EE" sz="3200" b="1" dirty="0">
                <a:solidFill>
                  <a:schemeClr val="tx1"/>
                </a:solidFill>
                <a:latin typeface="+mn-lt"/>
              </a:rPr>
              <a:t>olla võrdne ELi kodaniku</a:t>
            </a:r>
            <a:r>
              <a:rPr lang="et-EE"/>
              <a:t> </a:t>
            </a:r>
            <a:r>
              <a:rPr lang="et-EE" sz="3200" b="1" dirty="0">
                <a:solidFill>
                  <a:schemeClr val="tx1"/>
                </a:solidFill>
                <a:latin typeface="+mn-lt"/>
              </a:rPr>
              <a:t>igapäevase</a:t>
            </a:r>
            <a:r>
              <a:rPr lang="et-EE"/>
              <a:t> </a:t>
            </a:r>
            <a:r>
              <a:rPr lang="et-EE" sz="3200" b="1" dirty="0">
                <a:solidFill>
                  <a:schemeClr val="tx1"/>
                </a:solidFill>
                <a:latin typeface="+mn-lt"/>
              </a:rPr>
              <a:t>panusega ELi eelarvesse?</a:t>
            </a:r>
          </a:p>
          <a:p>
            <a:pPr marL="457200" indent="-457200" algn="l">
              <a:buAutoNum type="alphaUcParenR"/>
            </a:pPr>
            <a:r>
              <a:rPr lang="et-EE" sz="3200" dirty="0">
                <a:solidFill>
                  <a:schemeClr val="tx1"/>
                </a:solidFill>
                <a:latin typeface="+mn-lt"/>
              </a:rPr>
              <a:t>Klaas</a:t>
            </a:r>
            <a:r>
              <a:rPr lang="et-EE"/>
              <a:t> </a:t>
            </a:r>
            <a:r>
              <a:rPr lang="et-EE" sz="3200" dirty="0">
                <a:solidFill>
                  <a:schemeClr val="tx1"/>
                </a:solidFill>
                <a:latin typeface="+mn-lt"/>
              </a:rPr>
              <a:t>kraanivett</a:t>
            </a:r>
          </a:p>
          <a:p>
            <a:pPr marL="457200" indent="-457200" algn="l">
              <a:buAutoNum type="alphaUcParenR"/>
            </a:pPr>
            <a:r>
              <a:rPr lang="et-EE" sz="3200" dirty="0">
                <a:solidFill>
                  <a:schemeClr val="tx1"/>
                </a:solidFill>
                <a:latin typeface="+mn-lt"/>
              </a:rPr>
              <a:t>Tass kohvi</a:t>
            </a:r>
          </a:p>
          <a:p>
            <a:pPr marL="457200" indent="-457200" algn="l">
              <a:buAutoNum type="alphaUcParenR"/>
            </a:pPr>
            <a:r>
              <a:rPr lang="et-EE" sz="3200" dirty="0">
                <a:solidFill>
                  <a:schemeClr val="tx1"/>
                </a:solidFill>
                <a:latin typeface="+mn-lt"/>
              </a:rPr>
              <a:t>Klaas</a:t>
            </a:r>
            <a:r>
              <a:rPr lang="et-EE"/>
              <a:t> </a:t>
            </a:r>
            <a:r>
              <a:rPr lang="et-EE" sz="3200" dirty="0">
                <a:solidFill>
                  <a:schemeClr val="tx1"/>
                </a:solidFill>
                <a:latin typeface="+mn-lt"/>
              </a:rPr>
              <a:t>vahuveini</a:t>
            </a:r>
          </a:p>
          <a:p>
            <a:pPr marL="457200" indent="-457200" algn="l">
              <a:buAutoNum type="alphaUcParenR"/>
            </a:pPr>
            <a:r>
              <a:rPr lang="et-EE" sz="3200" dirty="0">
                <a:solidFill>
                  <a:schemeClr val="tx1"/>
                </a:solidFill>
                <a:latin typeface="+mn-lt"/>
              </a:rPr>
              <a:t>Pudel</a:t>
            </a:r>
            <a:r>
              <a:rPr lang="et-EE"/>
              <a:t> </a:t>
            </a:r>
            <a:r>
              <a:rPr lang="et-EE" sz="3200" dirty="0">
                <a:solidFill>
                  <a:schemeClr val="tx1"/>
                </a:solidFill>
                <a:latin typeface="+mn-lt"/>
              </a:rPr>
              <a:t>šampanjat </a:t>
            </a:r>
          </a:p>
          <a:p>
            <a:pPr algn="just"/>
            <a:endParaRPr lang="et-EE" sz="3200" dirty="0"/>
          </a:p>
          <a:p>
            <a:pPr algn="just"/>
            <a:endParaRPr lang="et-EE" sz="32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71" y="3231715"/>
            <a:ext cx="1815336" cy="2178696"/>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381" y="3231715"/>
            <a:ext cx="1959295" cy="2185016"/>
          </a:xfrm>
          <a:prstGeom prst="rect">
            <a:avLst/>
          </a:prstGeom>
        </p:spPr>
      </p:pic>
      <p:sp>
        <p:nvSpPr>
          <p:cNvPr id="6" name="Dia számának helye 5">
            <a:extLst>
              <a:ext uri="{FF2B5EF4-FFF2-40B4-BE49-F238E27FC236}">
                <a16:creationId xmlns:a16="http://schemas.microsoft.com/office/drawing/2014/main" id="{F16DB1B4-6826-46BB-A3B8-7CA03768261C}"/>
              </a:ext>
            </a:extLst>
          </p:cNvPr>
          <p:cNvSpPr>
            <a:spLocks noGrp="1"/>
          </p:cNvSpPr>
          <p:nvPr>
            <p:ph type="sldNum" sz="quarter" idx="12"/>
          </p:nvPr>
        </p:nvSpPr>
        <p:spPr/>
        <p:txBody>
          <a:bodyPr/>
          <a:lstStyle/>
          <a:p>
            <a:fld id="{6113E31D-E2AB-40D1-8B51-AFA5AFEF393A}" type="slidenum">
              <a:rPr lang="en-US" smtClean="0"/>
              <a:t>15</a:t>
            </a:fld>
            <a:endParaRPr lang="et-EE" dirty="0"/>
          </a:p>
        </p:txBody>
      </p:sp>
    </p:spTree>
    <p:extLst>
      <p:ext uri="{BB962C8B-B14F-4D97-AF65-F5344CB8AC3E}">
        <p14:creationId xmlns:p14="http://schemas.microsoft.com/office/powerpoint/2010/main" val="13516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2"/>
            <a:ext cx="9364579" cy="3139245"/>
          </a:xfrm>
        </p:spPr>
        <p:txBody>
          <a:bodyPr>
            <a:normAutofit/>
          </a:bodyPr>
          <a:lstStyle/>
          <a:p>
            <a:r>
              <a:rPr lang="et-EE" b="1" dirty="0"/>
              <a:t>4. MILLELE</a:t>
            </a:r>
            <a:r>
              <a:rPr lang="et-EE"/>
              <a:t> ELi </a:t>
            </a:r>
            <a:br/>
            <a:r>
              <a:rPr lang="et-EE"/>
              <a:t> eelarvet kulutatakse?</a:t>
            </a:r>
            <a:endParaRPr lang="et-EE" dirty="0"/>
          </a:p>
        </p:txBody>
      </p:sp>
      <p:sp>
        <p:nvSpPr>
          <p:cNvPr id="3" name="Subtítulo 2"/>
          <p:cNvSpPr>
            <a:spLocks noGrp="1"/>
          </p:cNvSpPr>
          <p:nvPr>
            <p:ph type="subTitle" idx="1"/>
          </p:nvPr>
        </p:nvSpPr>
        <p:spPr>
          <a:xfrm>
            <a:off x="1524000" y="2406316"/>
            <a:ext cx="9460832" cy="2851484"/>
          </a:xfrm>
        </p:spPr>
        <p:txBody>
          <a:bodyPr>
            <a:normAutofit/>
          </a:bodyPr>
          <a:lstStyle/>
          <a:p>
            <a:pPr algn="l"/>
            <a:endParaRPr lang="es-ES_tradnl" dirty="0"/>
          </a:p>
          <a:p>
            <a:pPr marL="342900" indent="-342900" algn="l">
              <a:buFontTx/>
              <a:buChar char="-"/>
            </a:pPr>
            <a:endParaRPr lang="es-ES_tradnl" dirty="0"/>
          </a:p>
        </p:txBody>
      </p:sp>
      <p:sp>
        <p:nvSpPr>
          <p:cNvPr id="4" name="Dia számának helye 3">
            <a:extLst>
              <a:ext uri="{FF2B5EF4-FFF2-40B4-BE49-F238E27FC236}">
                <a16:creationId xmlns:a16="http://schemas.microsoft.com/office/drawing/2014/main" id="{E7D64793-3787-4449-8038-3C43F532D129}"/>
              </a:ext>
            </a:extLst>
          </p:cNvPr>
          <p:cNvSpPr>
            <a:spLocks noGrp="1"/>
          </p:cNvSpPr>
          <p:nvPr>
            <p:ph type="sldNum" sz="quarter" idx="12"/>
          </p:nvPr>
        </p:nvSpPr>
        <p:spPr/>
        <p:txBody>
          <a:bodyPr/>
          <a:lstStyle/>
          <a:p>
            <a:fld id="{4FAB73BC-B049-4115-A692-8D63A059BFB8}" type="slidenum">
              <a:rPr lang="en-US" smtClean="0"/>
              <a:pPr/>
              <a:t>16</a:t>
            </a:fld>
            <a:endParaRPr lang="et-EE" dirty="0"/>
          </a:p>
        </p:txBody>
      </p:sp>
    </p:spTree>
    <p:extLst>
      <p:ext uri="{BB962C8B-B14F-4D97-AF65-F5344CB8AC3E}">
        <p14:creationId xmlns:p14="http://schemas.microsoft.com/office/powerpoint/2010/main" val="41927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
              <a:rPr lang="et-EE" sz="4000" b="1" dirty="0"/>
              <a:t>KÜSITLUS. PANGE OMA TEADMISED PROOVILE</a:t>
            </a:r>
            <a:br/>
            <a:endParaRPr lang="et-EE" sz="4000" b="1" dirty="0"/>
          </a:p>
        </p:txBody>
      </p:sp>
      <p:sp>
        <p:nvSpPr>
          <p:cNvPr id="3" name="Subtítulo 2"/>
          <p:cNvSpPr>
            <a:spLocks noGrp="1"/>
          </p:cNvSpPr>
          <p:nvPr>
            <p:ph idx="1"/>
          </p:nvPr>
        </p:nvSpPr>
        <p:spPr>
          <a:xfrm>
            <a:off x="687848" y="1796716"/>
            <a:ext cx="10188700" cy="4267200"/>
          </a:xfrm>
        </p:spPr>
        <p:txBody>
          <a:bodyPr>
            <a:noAutofit/>
          </a:bodyPr>
          <a:lstStyle/>
          <a:p>
            <a:pPr algn="l"/>
            <a:r>
              <a:rPr lang="et-EE" sz="2800" b="1" dirty="0">
                <a:solidFill>
                  <a:schemeClr val="tx1"/>
                </a:solidFill>
                <a:latin typeface="+mn-lt"/>
              </a:rPr>
              <a:t>Millele</a:t>
            </a:r>
            <a:r>
              <a:rPr lang="et-EE" dirty="0"/>
              <a:t> </a:t>
            </a:r>
            <a:r>
              <a:rPr lang="et-EE" sz="2800" b="1" dirty="0">
                <a:solidFill>
                  <a:schemeClr val="tx1"/>
                </a:solidFill>
                <a:latin typeface="+mn-lt"/>
              </a:rPr>
              <a:t>2020. aasta</a:t>
            </a:r>
            <a:r>
              <a:rPr lang="et-EE" dirty="0"/>
              <a:t> </a:t>
            </a:r>
            <a:r>
              <a:rPr lang="et-EE" sz="2800" b="1" dirty="0">
                <a:solidFill>
                  <a:schemeClr val="tx1"/>
                </a:solidFill>
                <a:latin typeface="+mn-lt"/>
              </a:rPr>
              <a:t>eelarvet</a:t>
            </a:r>
            <a:r>
              <a:rPr lang="et-EE" dirty="0"/>
              <a:t> </a:t>
            </a:r>
            <a:r>
              <a:rPr lang="et-EE" sz="2800" b="1" dirty="0">
                <a:solidFill>
                  <a:schemeClr val="tx1"/>
                </a:solidFill>
                <a:latin typeface="+mn-lt"/>
              </a:rPr>
              <a:t>kulutati? Järjestage</a:t>
            </a:r>
            <a:r>
              <a:rPr lang="et-EE" dirty="0"/>
              <a:t> </a:t>
            </a:r>
            <a:r>
              <a:rPr lang="et-EE" sz="2800" b="1" dirty="0">
                <a:solidFill>
                  <a:schemeClr val="tx1"/>
                </a:solidFill>
                <a:latin typeface="+mn-lt"/>
              </a:rPr>
              <a:t>rubriigid</a:t>
            </a:r>
            <a:r>
              <a:rPr lang="et-EE" dirty="0"/>
              <a:t> </a:t>
            </a:r>
            <a:r>
              <a:rPr lang="et-EE" sz="2800" b="1" dirty="0">
                <a:solidFill>
                  <a:schemeClr val="tx1"/>
                </a:solidFill>
                <a:latin typeface="+mn-lt"/>
              </a:rPr>
              <a:t>suuruse</a:t>
            </a:r>
            <a:r>
              <a:rPr lang="et-EE" dirty="0"/>
              <a:t> </a:t>
            </a:r>
            <a:r>
              <a:rPr lang="et-EE" sz="2800" b="1" dirty="0">
                <a:solidFill>
                  <a:schemeClr val="tx1"/>
                </a:solidFill>
                <a:latin typeface="+mn-lt"/>
              </a:rPr>
              <a:t>järjekorras…</a:t>
            </a:r>
          </a:p>
          <a:p>
            <a:pPr lvl="0"/>
            <a:r>
              <a:rPr lang="et-EE" sz="2800" dirty="0">
                <a:solidFill>
                  <a:schemeClr val="tx1"/>
                </a:solidFill>
                <a:latin typeface="+mn-lt"/>
              </a:rPr>
              <a:t>1. Konkurentsivõime majanduskasvu ja tööhõive tagamiseks</a:t>
            </a:r>
          </a:p>
          <a:p>
            <a:pPr lvl="0"/>
            <a:r>
              <a:rPr lang="et-EE" sz="2800" dirty="0">
                <a:solidFill>
                  <a:schemeClr val="tx1"/>
                </a:solidFill>
                <a:latin typeface="+mn-lt"/>
              </a:rPr>
              <a:t>2. Majanduslik, sotsiaalne ja territoriaalne ühtekuuluvus</a:t>
            </a:r>
          </a:p>
          <a:p>
            <a:pPr lvl="0"/>
            <a:r>
              <a:rPr lang="et-EE" sz="2800" dirty="0">
                <a:solidFill>
                  <a:schemeClr val="tx1"/>
                </a:solidFill>
                <a:latin typeface="+mn-lt"/>
              </a:rPr>
              <a:t>3. Jätkusuutlik majanduskasv (loodusvarad)</a:t>
            </a:r>
          </a:p>
          <a:p>
            <a:pPr lvl="0"/>
            <a:r>
              <a:rPr lang="et-EE" sz="2800" dirty="0">
                <a:solidFill>
                  <a:schemeClr val="tx1"/>
                </a:solidFill>
                <a:latin typeface="+mn-lt"/>
              </a:rPr>
              <a:t>4. Halduskulud</a:t>
            </a:r>
          </a:p>
          <a:p>
            <a:pPr lvl="0"/>
            <a:r>
              <a:rPr lang="et-EE" sz="2800" dirty="0">
                <a:solidFill>
                  <a:schemeClr val="tx1"/>
                </a:solidFill>
                <a:latin typeface="+mn-lt"/>
              </a:rPr>
              <a:t>5. Turvalisus ja kodakondsus</a:t>
            </a:r>
          </a:p>
          <a:p>
            <a:pPr lvl="0"/>
            <a:r>
              <a:rPr lang="et-EE" sz="2800" dirty="0">
                <a:solidFill>
                  <a:schemeClr val="tx1"/>
                </a:solidFill>
                <a:latin typeface="+mn-lt"/>
              </a:rPr>
              <a:t>6. Globaalne Euroopa</a:t>
            </a:r>
          </a:p>
          <a:p>
            <a:pPr algn="l"/>
            <a:endParaRPr lang="et-EE" sz="3200" dirty="0"/>
          </a:p>
          <a:p>
            <a:pPr marL="457200" indent="-457200" algn="l">
              <a:buAutoNum type="alphaUcParenR"/>
            </a:pPr>
            <a:endParaRPr lang="et-EE" sz="3200" dirty="0"/>
          </a:p>
          <a:p>
            <a:pPr algn="just"/>
            <a:endParaRPr lang="et-EE" sz="3200" dirty="0"/>
          </a:p>
        </p:txBody>
      </p:sp>
      <p:sp>
        <p:nvSpPr>
          <p:cNvPr id="4" name="Dia számának helye 3">
            <a:extLst>
              <a:ext uri="{FF2B5EF4-FFF2-40B4-BE49-F238E27FC236}">
                <a16:creationId xmlns:a16="http://schemas.microsoft.com/office/drawing/2014/main" id="{D572AA99-53A9-45C3-A183-B63043722AAD}"/>
              </a:ext>
            </a:extLst>
          </p:cNvPr>
          <p:cNvSpPr>
            <a:spLocks noGrp="1"/>
          </p:cNvSpPr>
          <p:nvPr>
            <p:ph type="sldNum" sz="quarter" idx="12"/>
          </p:nvPr>
        </p:nvSpPr>
        <p:spPr/>
        <p:txBody>
          <a:bodyPr/>
          <a:lstStyle/>
          <a:p>
            <a:fld id="{6113E31D-E2AB-40D1-8B51-AFA5AFEF393A}" type="slidenum">
              <a:rPr lang="en-US" smtClean="0"/>
              <a:t>17</a:t>
            </a:fld>
            <a:endParaRPr lang="et-EE" dirty="0"/>
          </a:p>
        </p:txBody>
      </p:sp>
    </p:spTree>
    <p:extLst>
      <p:ext uri="{BB962C8B-B14F-4D97-AF65-F5344CB8AC3E}">
        <p14:creationId xmlns:p14="http://schemas.microsoft.com/office/powerpoint/2010/main" val="124351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br>
              <a:rPr lang="es-ES_tradnl" sz="4000" b="1" dirty="0"/>
            </a:br>
            <a:endParaRPr lang="es-ES" sz="4000" b="1" dirty="0"/>
          </a:p>
        </p:txBody>
      </p:sp>
      <p:sp>
        <p:nvSpPr>
          <p:cNvPr id="3" name="Subtítulo 2"/>
          <p:cNvSpPr>
            <a:spLocks noGrp="1"/>
          </p:cNvSpPr>
          <p:nvPr>
            <p:ph idx="1"/>
          </p:nvPr>
        </p:nvSpPr>
        <p:spPr/>
        <p:txBody>
          <a:bodyPr>
            <a:noAutofit/>
          </a:bodyPr>
          <a:lstStyle/>
          <a:p>
            <a:pPr marL="457200" indent="-457200" algn="l">
              <a:buAutoNum type="alphaUcParenR"/>
            </a:pPr>
            <a:endParaRPr lang="es-ES_tradnl" sz="3200" dirty="0"/>
          </a:p>
          <a:p>
            <a:pPr algn="l"/>
            <a:endParaRPr lang="es-ES_tradnl" sz="3200" dirty="0"/>
          </a:p>
          <a:p>
            <a:pPr marL="457200" indent="-457200" algn="l">
              <a:buAutoNum type="alphaUcParenR"/>
            </a:pPr>
            <a:endParaRPr lang="en-US" sz="3200" dirty="0"/>
          </a:p>
          <a:p>
            <a:pPr algn="just"/>
            <a:endParaRPr lang="es-ES" sz="3200" dirty="0"/>
          </a:p>
        </p:txBody>
      </p:sp>
      <p:pic>
        <p:nvPicPr>
          <p:cNvPr id="5" name="Imagen 4">
            <a:extLst>
              <a:ext uri="{FF2B5EF4-FFF2-40B4-BE49-F238E27FC236}">
                <a16:creationId xmlns:a16="http://schemas.microsoft.com/office/drawing/2014/main" id="{163ED2CE-22A7-4BF8-8439-AE60A5CA10B7}"/>
              </a:ext>
            </a:extLst>
          </p:cNvPr>
          <p:cNvPicPr>
            <a:picLocks noChangeAspect="1"/>
          </p:cNvPicPr>
          <p:nvPr/>
        </p:nvPicPr>
        <p:blipFill>
          <a:blip r:embed="rId3"/>
          <a:stretch>
            <a:fillRect/>
          </a:stretch>
        </p:blipFill>
        <p:spPr>
          <a:xfrm>
            <a:off x="687849" y="233211"/>
            <a:ext cx="9967452" cy="5938989"/>
          </a:xfrm>
          <a:prstGeom prst="rect">
            <a:avLst/>
          </a:prstGeom>
        </p:spPr>
      </p:pic>
      <p:sp>
        <p:nvSpPr>
          <p:cNvPr id="4" name="Dia számának helye 3">
            <a:extLst>
              <a:ext uri="{FF2B5EF4-FFF2-40B4-BE49-F238E27FC236}">
                <a16:creationId xmlns:a16="http://schemas.microsoft.com/office/drawing/2014/main" id="{FF68A72D-6A42-42DF-A844-C58E3FC28A9E}"/>
              </a:ext>
            </a:extLst>
          </p:cNvPr>
          <p:cNvSpPr>
            <a:spLocks noGrp="1"/>
          </p:cNvSpPr>
          <p:nvPr>
            <p:ph type="sldNum" sz="quarter" idx="12"/>
          </p:nvPr>
        </p:nvSpPr>
        <p:spPr/>
        <p:txBody>
          <a:bodyPr/>
          <a:lstStyle/>
          <a:p>
            <a:fld id="{6113E31D-E2AB-40D1-8B51-AFA5AFEF393A}" type="slidenum">
              <a:rPr lang="en-US" smtClean="0"/>
              <a:t>18</a:t>
            </a:fld>
            <a:endParaRPr lang="et-EE" dirty="0"/>
          </a:p>
        </p:txBody>
      </p:sp>
    </p:spTree>
    <p:extLst>
      <p:ext uri="{BB962C8B-B14F-4D97-AF65-F5344CB8AC3E}">
        <p14:creationId xmlns:p14="http://schemas.microsoft.com/office/powerpoint/2010/main" val="339527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t-EE"/>
              <a:t>Mitmeaastane finantsraamistik 2014–2020</a:t>
            </a:r>
            <a:br/>
            <a:r>
              <a:rPr lang="et-EE"/>
              <a:t>Programmide rahastamine rubriikide kaupa</a:t>
            </a:r>
            <a:endParaRPr lang="et-EE"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24" y="1155033"/>
            <a:ext cx="9700752" cy="5702967"/>
          </a:xfrm>
          <a:prstGeom prst="rect">
            <a:avLst/>
          </a:prstGeom>
        </p:spPr>
      </p:pic>
      <p:sp>
        <p:nvSpPr>
          <p:cNvPr id="3" name="Dia számának helye 2">
            <a:extLst>
              <a:ext uri="{FF2B5EF4-FFF2-40B4-BE49-F238E27FC236}">
                <a16:creationId xmlns:a16="http://schemas.microsoft.com/office/drawing/2014/main" id="{46B684CA-6395-431A-83A8-D973FECD335E}"/>
              </a:ext>
            </a:extLst>
          </p:cNvPr>
          <p:cNvSpPr>
            <a:spLocks noGrp="1"/>
          </p:cNvSpPr>
          <p:nvPr>
            <p:ph type="sldNum" sz="quarter" idx="12"/>
          </p:nvPr>
        </p:nvSpPr>
        <p:spPr/>
        <p:txBody>
          <a:bodyPr/>
          <a:lstStyle/>
          <a:p>
            <a:fld id="{6113E31D-E2AB-40D1-8B51-AFA5AFEF393A}" type="slidenum">
              <a:rPr lang="en-US" smtClean="0"/>
              <a:t>19</a:t>
            </a:fld>
            <a:endParaRPr lang="et-EE" dirty="0"/>
          </a:p>
        </p:txBody>
      </p:sp>
    </p:spTree>
    <p:extLst>
      <p:ext uri="{BB962C8B-B14F-4D97-AF65-F5344CB8AC3E}">
        <p14:creationId xmlns:p14="http://schemas.microsoft.com/office/powerpoint/2010/main" val="403185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t-EE"/>
              <a:t>ÜLEVAADE</a:t>
            </a:r>
          </a:p>
        </p:txBody>
      </p:sp>
      <p:sp>
        <p:nvSpPr>
          <p:cNvPr id="3" name="Subtítulo 2"/>
          <p:cNvSpPr>
            <a:spLocks noGrp="1"/>
          </p:cNvSpPr>
          <p:nvPr>
            <p:ph idx="1"/>
          </p:nvPr>
        </p:nvSpPr>
        <p:spPr/>
        <p:txBody>
          <a:bodyPr>
            <a:normAutofit/>
          </a:bodyPr>
          <a:lstStyle/>
          <a:p>
            <a:endParaRPr lang="et-EE" dirty="0">
              <a:solidFill>
                <a:schemeClr val="tx1"/>
              </a:solidFill>
              <a:latin typeface="+mn-lt"/>
            </a:endParaRPr>
          </a:p>
          <a:p>
            <a:pPr algn="l"/>
            <a:r>
              <a:rPr lang="et-EE" b="1" dirty="0">
                <a:solidFill>
                  <a:schemeClr val="tx1"/>
                </a:solidFill>
                <a:latin typeface="+mn-lt"/>
              </a:rPr>
              <a:t>1. MIKS</a:t>
            </a:r>
            <a:r>
              <a:rPr lang="et-EE" dirty="0">
                <a:solidFill>
                  <a:schemeClr val="tx1"/>
                </a:solidFill>
                <a:latin typeface="+mn-lt"/>
              </a:rPr>
              <a:t> PEAME RÄÄKIMA E</a:t>
            </a:r>
            <a:r>
              <a:rPr lang="en-US" dirty="0">
                <a:solidFill>
                  <a:schemeClr val="tx1"/>
                </a:solidFill>
                <a:latin typeface="+mn-lt"/>
              </a:rPr>
              <a:t>UROOPA LIIDU</a:t>
            </a:r>
            <a:r>
              <a:rPr lang="et-EE" dirty="0">
                <a:solidFill>
                  <a:schemeClr val="tx1"/>
                </a:solidFill>
                <a:latin typeface="+mn-lt"/>
              </a:rPr>
              <a:t> EELARVEST?</a:t>
            </a:r>
            <a:endParaRPr lang="et-EE" b="1" dirty="0">
              <a:solidFill>
                <a:schemeClr val="tx1"/>
              </a:solidFill>
              <a:latin typeface="+mn-lt"/>
            </a:endParaRPr>
          </a:p>
          <a:p>
            <a:pPr algn="l"/>
            <a:r>
              <a:rPr lang="et-EE" b="1" dirty="0">
                <a:solidFill>
                  <a:schemeClr val="tx1"/>
                </a:solidFill>
                <a:latin typeface="+mn-lt"/>
              </a:rPr>
              <a:t>2. MILLAL </a:t>
            </a:r>
            <a:r>
              <a:rPr lang="et-EE" dirty="0">
                <a:solidFill>
                  <a:schemeClr val="tx1"/>
                </a:solidFill>
                <a:latin typeface="+mn-lt"/>
              </a:rPr>
              <a:t>EELARVES KOKKU LEPITAKSE?</a:t>
            </a:r>
          </a:p>
          <a:p>
            <a:pPr algn="l"/>
            <a:r>
              <a:rPr lang="et-EE" b="1" dirty="0">
                <a:solidFill>
                  <a:schemeClr val="tx1"/>
                </a:solidFill>
                <a:latin typeface="+mn-lt"/>
              </a:rPr>
              <a:t>3. KUI</a:t>
            </a:r>
            <a:r>
              <a:rPr lang="et-EE" dirty="0">
                <a:solidFill>
                  <a:schemeClr val="tx1"/>
                </a:solidFill>
                <a:latin typeface="+mn-lt"/>
              </a:rPr>
              <a:t> SUUR ON E</a:t>
            </a:r>
            <a:r>
              <a:rPr lang="en-US" dirty="0">
                <a:solidFill>
                  <a:schemeClr val="tx1"/>
                </a:solidFill>
                <a:latin typeface="+mn-lt"/>
              </a:rPr>
              <a:t>UROOPA LIIDU</a:t>
            </a:r>
            <a:r>
              <a:rPr lang="et-EE" dirty="0">
                <a:solidFill>
                  <a:schemeClr val="tx1"/>
                </a:solidFill>
                <a:latin typeface="+mn-lt"/>
              </a:rPr>
              <a:t> EELARVE?</a:t>
            </a:r>
          </a:p>
          <a:p>
            <a:pPr algn="l"/>
            <a:r>
              <a:rPr lang="et-EE" b="1" dirty="0">
                <a:solidFill>
                  <a:schemeClr val="tx1"/>
                </a:solidFill>
                <a:latin typeface="+mn-lt"/>
              </a:rPr>
              <a:t>4. MILLELE</a:t>
            </a:r>
            <a:r>
              <a:rPr lang="et-EE" dirty="0">
                <a:solidFill>
                  <a:schemeClr val="tx1"/>
                </a:solidFill>
                <a:latin typeface="+mn-lt"/>
              </a:rPr>
              <a:t> SEE KULUTATAKSE?</a:t>
            </a:r>
          </a:p>
          <a:p>
            <a:pPr algn="l"/>
            <a:r>
              <a:rPr lang="et-EE" b="1" dirty="0">
                <a:solidFill>
                  <a:schemeClr val="tx1"/>
                </a:solidFill>
                <a:latin typeface="+mn-lt"/>
              </a:rPr>
              <a:t>5. KUST</a:t>
            </a:r>
            <a:r>
              <a:rPr lang="et-EE" dirty="0">
                <a:solidFill>
                  <a:schemeClr val="tx1"/>
                </a:solidFill>
                <a:latin typeface="+mn-lt"/>
              </a:rPr>
              <a:t> RAHA SAADAKSE?</a:t>
            </a:r>
          </a:p>
          <a:p>
            <a:pPr algn="l"/>
            <a:r>
              <a:rPr lang="et-EE" b="1" dirty="0">
                <a:solidFill>
                  <a:schemeClr val="tx1"/>
                </a:solidFill>
                <a:latin typeface="+mn-lt"/>
              </a:rPr>
              <a:t>6. KES</a:t>
            </a:r>
            <a:r>
              <a:rPr lang="et-EE" dirty="0">
                <a:solidFill>
                  <a:schemeClr val="tx1"/>
                </a:solidFill>
                <a:latin typeface="+mn-lt"/>
              </a:rPr>
              <a:t> E</a:t>
            </a:r>
            <a:r>
              <a:rPr lang="en-US" dirty="0">
                <a:solidFill>
                  <a:schemeClr val="tx1"/>
                </a:solidFill>
                <a:latin typeface="+mn-lt"/>
              </a:rPr>
              <a:t>UROOPA LIIDU</a:t>
            </a:r>
            <a:r>
              <a:rPr lang="et-EE" dirty="0">
                <a:solidFill>
                  <a:schemeClr val="tx1"/>
                </a:solidFill>
                <a:latin typeface="+mn-lt"/>
              </a:rPr>
              <a:t> EELARVET RAKENDAB?</a:t>
            </a:r>
          </a:p>
          <a:p>
            <a:pPr algn="l"/>
            <a:endParaRPr lang="et-EE" dirty="0"/>
          </a:p>
          <a:p>
            <a:pPr algn="l"/>
            <a:endParaRPr lang="et-EE" dirty="0"/>
          </a:p>
        </p:txBody>
      </p:sp>
      <p:sp>
        <p:nvSpPr>
          <p:cNvPr id="4" name="Dia számának helye 3">
            <a:extLst>
              <a:ext uri="{FF2B5EF4-FFF2-40B4-BE49-F238E27FC236}">
                <a16:creationId xmlns:a16="http://schemas.microsoft.com/office/drawing/2014/main" id="{E4EADD6B-AEDE-4A0B-AC52-B8C0071CAA79}"/>
              </a:ext>
            </a:extLst>
          </p:cNvPr>
          <p:cNvSpPr>
            <a:spLocks noGrp="1"/>
          </p:cNvSpPr>
          <p:nvPr>
            <p:ph type="sldNum" sz="quarter" idx="12"/>
          </p:nvPr>
        </p:nvSpPr>
        <p:spPr/>
        <p:txBody>
          <a:bodyPr/>
          <a:lstStyle/>
          <a:p>
            <a:fld id="{6113E31D-E2AB-40D1-8B51-AFA5AFEF393A}" type="slidenum">
              <a:rPr lang="en-US" smtClean="0"/>
              <a:t>2</a:t>
            </a:fld>
            <a:endParaRPr lang="et-EE" dirty="0"/>
          </a:p>
        </p:txBody>
      </p:sp>
    </p:spTree>
    <p:extLst>
      <p:ext uri="{BB962C8B-B14F-4D97-AF65-F5344CB8AC3E}">
        <p14:creationId xmlns:p14="http://schemas.microsoft.com/office/powerpoint/2010/main" val="3536867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a:xfrm>
            <a:off x="687848" y="129927"/>
            <a:ext cx="9942052" cy="5757333"/>
          </a:xfrm>
        </p:spPr>
        <p:txBody>
          <a:bodyPr>
            <a:noAutofit/>
          </a:bodyPr>
          <a:lstStyle/>
          <a:p>
            <a:pPr algn="l"/>
            <a:r>
              <a:rPr lang="et-EE" sz="3000" cap="all" dirty="0">
                <a:solidFill>
                  <a:prstClr val="black"/>
                </a:solidFill>
              </a:rPr>
              <a:t>Rubriigid täpsemalt...</a:t>
            </a:r>
          </a:p>
          <a:p>
            <a:pPr algn="l"/>
            <a:endParaRPr lang="et-EE" sz="3000" cap="all" dirty="0">
              <a:solidFill>
                <a:prstClr val="black"/>
              </a:solidFill>
            </a:endParaRPr>
          </a:p>
          <a:p>
            <a:pPr algn="l"/>
            <a:r>
              <a:rPr lang="et-EE" sz="3000" cap="all" dirty="0">
                <a:solidFill>
                  <a:schemeClr val="tx1"/>
                </a:solidFill>
                <a:latin typeface="+mn-lt"/>
              </a:rPr>
              <a:t>Jätkusuutlik majanduskasv</a:t>
            </a:r>
          </a:p>
          <a:p>
            <a:pPr algn="l"/>
            <a:r>
              <a:rPr lang="et-EE" sz="3000" b="1" dirty="0">
                <a:solidFill>
                  <a:schemeClr val="tx1"/>
                </a:solidFill>
                <a:latin typeface="+mn-lt"/>
              </a:rPr>
              <a:t>Ühine põllumajanduspoliitika </a:t>
            </a:r>
            <a:r>
              <a:rPr lang="et-EE" sz="3000" dirty="0">
                <a:solidFill>
                  <a:schemeClr val="tx1"/>
                </a:solidFill>
                <a:latin typeface="+mn-lt"/>
              </a:rPr>
              <a:t>toetus põllumajandustootjate sissetulekutele otsetoetuste ja turutoetusmeetmete näol. </a:t>
            </a:r>
            <a:endParaRPr lang="et-EE" sz="3000" b="1" dirty="0">
              <a:solidFill>
                <a:schemeClr val="tx1"/>
              </a:solidFill>
              <a:latin typeface="+mn-lt"/>
            </a:endParaRPr>
          </a:p>
          <a:p>
            <a:pPr algn="l"/>
            <a:r>
              <a:rPr lang="et-EE" sz="3000" b="1" dirty="0">
                <a:solidFill>
                  <a:schemeClr val="tx1"/>
                </a:solidFill>
                <a:latin typeface="+mn-lt"/>
              </a:rPr>
              <a:t>Euroopa merendus- ja kalandusasjad </a:t>
            </a:r>
            <a:r>
              <a:rPr lang="et-EE" sz="3000" dirty="0">
                <a:solidFill>
                  <a:schemeClr val="tx1"/>
                </a:solidFill>
                <a:latin typeface="+mn-lt"/>
              </a:rPr>
              <a:t>Euroopa kalalaevastike haldamiseks ja kalavarude säilitamiseks</a:t>
            </a:r>
            <a:endParaRPr lang="et-EE" sz="3000" b="1" dirty="0">
              <a:solidFill>
                <a:schemeClr val="tx1"/>
              </a:solidFill>
              <a:latin typeface="+mn-lt"/>
            </a:endParaRPr>
          </a:p>
          <a:p>
            <a:pPr algn="l"/>
            <a:r>
              <a:rPr lang="et-EE" sz="3000" b="1" dirty="0">
                <a:solidFill>
                  <a:schemeClr val="tx1"/>
                </a:solidFill>
                <a:latin typeface="+mn-lt"/>
              </a:rPr>
              <a:t>Keskkonna- ja kliimameetmete programm (LIFE) </a:t>
            </a:r>
            <a:r>
              <a:rPr lang="et-EE" sz="3000" dirty="0">
                <a:solidFill>
                  <a:schemeClr val="tx1"/>
                </a:solidFill>
                <a:latin typeface="+mn-lt"/>
              </a:rPr>
              <a:t>EL-i poliitikate rakendamine selles valdkonnas</a:t>
            </a:r>
            <a:endParaRPr lang="et-EE" sz="3000" b="1" dirty="0">
              <a:solidFill>
                <a:schemeClr val="tx1"/>
              </a:solidFill>
              <a:latin typeface="+mn-lt"/>
            </a:endParaRPr>
          </a:p>
          <a:p>
            <a:pPr algn="l"/>
            <a:r>
              <a:rPr lang="et-EE" sz="3000" b="1" dirty="0">
                <a:solidFill>
                  <a:schemeClr val="tx1"/>
                </a:solidFill>
                <a:latin typeface="+mn-lt"/>
              </a:rPr>
              <a:t>Maaelu arendamine </a:t>
            </a:r>
            <a:r>
              <a:rPr lang="et-EE" sz="3000" dirty="0">
                <a:solidFill>
                  <a:schemeClr val="tx1"/>
                </a:solidFill>
                <a:latin typeface="+mn-lt"/>
              </a:rPr>
              <a:t>maapiirkondade majanduse parandamiseks</a:t>
            </a:r>
          </a:p>
          <a:p>
            <a:pPr algn="l"/>
            <a:endParaRPr lang="et-EE" sz="3200" dirty="0">
              <a:solidFill>
                <a:prstClr val="black"/>
              </a:solidFill>
            </a:endParaRPr>
          </a:p>
          <a:p>
            <a:pPr algn="l"/>
            <a:endParaRPr lang="et-EE" sz="3200" dirty="0">
              <a:solidFill>
                <a:prstClr val="black"/>
              </a:solidFill>
            </a:endParaRPr>
          </a:p>
          <a:p>
            <a:pPr lvl="0"/>
            <a:endParaRPr lang="et-EE" sz="3200" dirty="0">
              <a:solidFill>
                <a:prstClr val="black"/>
              </a:solidFill>
            </a:endParaRPr>
          </a:p>
          <a:p>
            <a:pPr algn="l"/>
            <a:endParaRPr lang="et-EE" sz="3200" dirty="0"/>
          </a:p>
          <a:p>
            <a:pPr marL="457200" indent="-457200" algn="l">
              <a:buAutoNum type="alphaUcParenR"/>
            </a:pPr>
            <a:endParaRPr lang="et-EE" sz="3200" dirty="0"/>
          </a:p>
          <a:p>
            <a:pPr algn="just"/>
            <a:endParaRPr lang="et-EE" sz="3200" dirty="0"/>
          </a:p>
        </p:txBody>
      </p:sp>
      <p:sp>
        <p:nvSpPr>
          <p:cNvPr id="2" name="Título 1"/>
          <p:cNvSpPr>
            <a:spLocks noGrp="1"/>
          </p:cNvSpPr>
          <p:nvPr>
            <p:ph type="ctrTitle" idx="4294967295"/>
          </p:nvPr>
        </p:nvSpPr>
        <p:spPr>
          <a:xfrm>
            <a:off x="0" y="1122363"/>
            <a:ext cx="9144000" cy="46037"/>
          </a:xfrm>
        </p:spPr>
        <p:txBody>
          <a:bodyPr>
            <a:normAutofit fontScale="90000"/>
          </a:bodyPr>
          <a:lstStyle/>
          <a:p>
            <a:br>
              <a:rPr lang="es-ES_tradnl" sz="4000" b="1" dirty="0"/>
            </a:br>
            <a:br>
              <a:rPr lang="es-ES_tradnl" sz="4000" b="1" dirty="0"/>
            </a:br>
            <a:endParaRPr lang="es-ES" sz="4000" b="1" dirty="0"/>
          </a:p>
        </p:txBody>
      </p:sp>
      <p:pic>
        <p:nvPicPr>
          <p:cNvPr id="5" name="Imagen 4"/>
          <p:cNvPicPr>
            <a:picLocks noChangeAspect="1"/>
          </p:cNvPicPr>
          <p:nvPr/>
        </p:nvPicPr>
        <p:blipFill>
          <a:blip r:embed="rId3"/>
          <a:stretch>
            <a:fillRect/>
          </a:stretch>
        </p:blipFill>
        <p:spPr>
          <a:xfrm>
            <a:off x="7233026" y="0"/>
            <a:ext cx="2598822" cy="1540042"/>
          </a:xfrm>
          <a:prstGeom prst="rect">
            <a:avLst/>
          </a:prstGeom>
        </p:spPr>
      </p:pic>
      <p:sp>
        <p:nvSpPr>
          <p:cNvPr id="4" name="Dia számának helye 3">
            <a:extLst>
              <a:ext uri="{FF2B5EF4-FFF2-40B4-BE49-F238E27FC236}">
                <a16:creationId xmlns:a16="http://schemas.microsoft.com/office/drawing/2014/main" id="{771E8FED-0EEC-4EAA-94B2-8B613E8D6BBD}"/>
              </a:ext>
            </a:extLst>
          </p:cNvPr>
          <p:cNvSpPr>
            <a:spLocks noGrp="1"/>
          </p:cNvSpPr>
          <p:nvPr>
            <p:ph type="sldNum" sz="quarter" idx="12"/>
          </p:nvPr>
        </p:nvSpPr>
        <p:spPr/>
        <p:txBody>
          <a:bodyPr/>
          <a:lstStyle/>
          <a:p>
            <a:fld id="{4FAB73BC-B049-4115-A692-8D63A059BFB8}" type="slidenum">
              <a:rPr lang="en-US" smtClean="0"/>
              <a:pPr/>
              <a:t>20</a:t>
            </a:fld>
            <a:endParaRPr lang="et-EE" dirty="0"/>
          </a:p>
        </p:txBody>
      </p:sp>
    </p:spTree>
    <p:extLst>
      <p:ext uri="{BB962C8B-B14F-4D97-AF65-F5344CB8AC3E}">
        <p14:creationId xmlns:p14="http://schemas.microsoft.com/office/powerpoint/2010/main" val="356369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es-ES_tradnl" sz="4000" b="1" dirty="0"/>
            </a:br>
            <a:br>
              <a:rPr lang="es-ES_tradnl" sz="4000" b="1" dirty="0"/>
            </a:br>
            <a:endParaRPr lang="es-ES" sz="4000" b="1" dirty="0"/>
          </a:p>
        </p:txBody>
      </p:sp>
      <p:sp>
        <p:nvSpPr>
          <p:cNvPr id="3" name="Subtítulo 2"/>
          <p:cNvSpPr>
            <a:spLocks noGrp="1"/>
          </p:cNvSpPr>
          <p:nvPr>
            <p:ph idx="1"/>
          </p:nvPr>
        </p:nvSpPr>
        <p:spPr>
          <a:xfrm>
            <a:off x="687848" y="889233"/>
            <a:ext cx="11071015" cy="5282967"/>
          </a:xfrm>
        </p:spPr>
        <p:txBody>
          <a:bodyPr>
            <a:noAutofit/>
          </a:bodyPr>
          <a:lstStyle/>
          <a:p>
            <a:pPr algn="l"/>
            <a:r>
              <a:rPr lang="et-EE" sz="3200" dirty="0">
                <a:solidFill>
                  <a:prstClr val="black"/>
                </a:solidFill>
              </a:rPr>
              <a:t>Muud</a:t>
            </a:r>
            <a:r>
              <a:rPr lang="et-EE" dirty="0"/>
              <a:t> </a:t>
            </a:r>
            <a:r>
              <a:rPr lang="et-EE" sz="3200" dirty="0">
                <a:solidFill>
                  <a:prstClr val="black"/>
                </a:solidFill>
              </a:rPr>
              <a:t>näited:</a:t>
            </a:r>
            <a:endParaRPr lang="et-EE" dirty="0">
              <a:solidFill>
                <a:prstClr val="black"/>
              </a:solidFill>
            </a:endParaRPr>
          </a:p>
          <a:p>
            <a:pPr algn="l"/>
            <a:endParaRPr lang="et-EE" dirty="0">
              <a:solidFill>
                <a:prstClr val="black"/>
              </a:solidFill>
            </a:endParaRPr>
          </a:p>
          <a:p>
            <a:pPr algn="l"/>
            <a:r>
              <a:rPr lang="et-EE" sz="3200" b="1" cap="all" dirty="0">
                <a:solidFill>
                  <a:schemeClr val="tx1"/>
                </a:solidFill>
                <a:latin typeface="+mn-lt"/>
              </a:rPr>
              <a:t>MAJANDUSLIK, SOTSIAALNE, TERRITORIAALNE ÜHTEKUULUVUS </a:t>
            </a:r>
            <a:r>
              <a:rPr lang="et-EE" sz="3200" dirty="0">
                <a:solidFill>
                  <a:schemeClr val="tx1"/>
                </a:solidFill>
                <a:latin typeface="+mn-lt"/>
              </a:rPr>
              <a:t>Ühtekuuluvusfond, Euroopa Regionaalarengu Fond ja Euroopa Sotsiaalfond…</a:t>
            </a:r>
          </a:p>
          <a:p>
            <a:pPr algn="l"/>
            <a:endParaRPr lang="et-EE" sz="3200" dirty="0">
              <a:solidFill>
                <a:schemeClr val="tx1"/>
              </a:solidFill>
              <a:latin typeface="+mn-lt"/>
            </a:endParaRPr>
          </a:p>
          <a:p>
            <a:pPr algn="l"/>
            <a:r>
              <a:rPr lang="et-EE" sz="3200" b="1" dirty="0">
                <a:solidFill>
                  <a:schemeClr val="tx1"/>
                </a:solidFill>
                <a:latin typeface="+mn-lt"/>
              </a:rPr>
              <a:t>KONKURENTSIVÕIME MAJANDUSKASVU JA TÖÖKOHTADE JAOKS</a:t>
            </a:r>
          </a:p>
          <a:p>
            <a:pPr algn="l"/>
            <a:r>
              <a:rPr lang="et-EE" sz="3200" dirty="0">
                <a:solidFill>
                  <a:schemeClr val="tx1"/>
                </a:solidFill>
                <a:latin typeface="+mn-lt"/>
              </a:rPr>
              <a:t>Ettevõtete ja VKEde konkurentsivõime programm (COSME), Hercule III, Erasmus+, Galileo, Horisont 2020…</a:t>
            </a:r>
          </a:p>
          <a:p>
            <a:pPr algn="l"/>
            <a:endParaRPr lang="et-EE" sz="3200" dirty="0">
              <a:solidFill>
                <a:prstClr val="black"/>
              </a:solidFill>
            </a:endParaRPr>
          </a:p>
          <a:p>
            <a:pPr lvl="0"/>
            <a:endParaRPr lang="et-EE" sz="3200" dirty="0">
              <a:solidFill>
                <a:prstClr val="black"/>
              </a:solidFill>
            </a:endParaRPr>
          </a:p>
          <a:p>
            <a:pPr algn="l"/>
            <a:endParaRPr lang="et-EE" sz="3200" dirty="0"/>
          </a:p>
          <a:p>
            <a:pPr marL="457200" indent="-457200" algn="l">
              <a:buAutoNum type="alphaUcParenR"/>
            </a:pPr>
            <a:endParaRPr lang="et-EE" sz="3200" dirty="0"/>
          </a:p>
          <a:p>
            <a:pPr algn="just"/>
            <a:endParaRPr lang="et-EE" sz="3200" dirty="0"/>
          </a:p>
        </p:txBody>
      </p:sp>
      <p:sp>
        <p:nvSpPr>
          <p:cNvPr id="4" name="Dia számának helye 3">
            <a:extLst>
              <a:ext uri="{FF2B5EF4-FFF2-40B4-BE49-F238E27FC236}">
                <a16:creationId xmlns:a16="http://schemas.microsoft.com/office/drawing/2014/main" id="{9C81C2AA-0F3A-4535-88B9-60D73E5B4C65}"/>
              </a:ext>
            </a:extLst>
          </p:cNvPr>
          <p:cNvSpPr>
            <a:spLocks noGrp="1"/>
          </p:cNvSpPr>
          <p:nvPr>
            <p:ph type="sldNum" sz="quarter" idx="12"/>
          </p:nvPr>
        </p:nvSpPr>
        <p:spPr/>
        <p:txBody>
          <a:bodyPr/>
          <a:lstStyle/>
          <a:p>
            <a:fld id="{6113E31D-E2AB-40D1-8B51-AFA5AFEF393A}" type="slidenum">
              <a:rPr lang="en-US" smtClean="0"/>
              <a:t>21</a:t>
            </a:fld>
            <a:endParaRPr lang="et-EE" dirty="0"/>
          </a:p>
        </p:txBody>
      </p:sp>
    </p:spTree>
    <p:extLst>
      <p:ext uri="{BB962C8B-B14F-4D97-AF65-F5344CB8AC3E}">
        <p14:creationId xmlns:p14="http://schemas.microsoft.com/office/powerpoint/2010/main" val="3184411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es-ES_tradnl" sz="4000" b="1" dirty="0"/>
            </a:br>
            <a:br>
              <a:rPr lang="es-ES_tradnl" sz="4000" b="1" dirty="0"/>
            </a:br>
            <a:endParaRPr lang="es-ES" sz="4000" b="1" dirty="0"/>
          </a:p>
        </p:txBody>
      </p:sp>
      <p:sp>
        <p:nvSpPr>
          <p:cNvPr id="3" name="Subtítulo 2"/>
          <p:cNvSpPr>
            <a:spLocks noGrp="1"/>
          </p:cNvSpPr>
          <p:nvPr>
            <p:ph idx="1"/>
          </p:nvPr>
        </p:nvSpPr>
        <p:spPr>
          <a:xfrm>
            <a:off x="687848" y="1199627"/>
            <a:ext cx="11215394" cy="4896373"/>
          </a:xfrm>
        </p:spPr>
        <p:txBody>
          <a:bodyPr>
            <a:noAutofit/>
          </a:bodyPr>
          <a:lstStyle/>
          <a:p>
            <a:pPr algn="l"/>
            <a:r>
              <a:rPr lang="et-EE" sz="3000" dirty="0">
                <a:solidFill>
                  <a:prstClr val="black"/>
                </a:solidFill>
              </a:rPr>
              <a:t>Muud</a:t>
            </a:r>
            <a:r>
              <a:rPr lang="et-EE" dirty="0"/>
              <a:t> </a:t>
            </a:r>
            <a:r>
              <a:rPr lang="et-EE" sz="3000" dirty="0">
                <a:solidFill>
                  <a:prstClr val="black"/>
                </a:solidFill>
              </a:rPr>
              <a:t>näited: </a:t>
            </a:r>
          </a:p>
          <a:p>
            <a:pPr algn="l"/>
            <a:r>
              <a:rPr lang="et-EE" sz="3200" b="1" dirty="0">
                <a:solidFill>
                  <a:schemeClr val="tx1"/>
                </a:solidFill>
                <a:latin typeface="+mn-lt"/>
              </a:rPr>
              <a:t>TURVALISUS JA KODAKONDSUS</a:t>
            </a:r>
          </a:p>
          <a:p>
            <a:pPr algn="l"/>
            <a:r>
              <a:rPr lang="et-EE" sz="3000" dirty="0">
                <a:solidFill>
                  <a:schemeClr val="tx1"/>
                </a:solidFill>
                <a:latin typeface="+mn-lt"/>
              </a:rPr>
              <a:t>Varjupaiga-, Rände- ja Integratsioonifond, Loov Euroopa, Sisejulgeolekufond</a:t>
            </a:r>
            <a:endParaRPr lang="et-EE" sz="3000" b="1" dirty="0">
              <a:solidFill>
                <a:schemeClr val="tx1"/>
              </a:solidFill>
              <a:latin typeface="+mn-lt"/>
            </a:endParaRPr>
          </a:p>
          <a:p>
            <a:pPr algn="l"/>
            <a:r>
              <a:rPr lang="et-EE" sz="3200" b="1" dirty="0">
                <a:solidFill>
                  <a:schemeClr val="tx1"/>
                </a:solidFill>
                <a:latin typeface="+mn-lt"/>
              </a:rPr>
              <a:t>GLOBAALNE EUROOPA</a:t>
            </a:r>
          </a:p>
          <a:p>
            <a:pPr algn="l"/>
            <a:r>
              <a:rPr lang="et-EE" sz="3000" dirty="0">
                <a:solidFill>
                  <a:schemeClr val="tx1"/>
                </a:solidFill>
                <a:latin typeface="+mn-lt"/>
              </a:rPr>
              <a:t>Arengukoostöö rahastamisvahend, Euroopa naabruspoliitika rahastamisvahend, ühinemiseelse abi rahastamisvahend (IPA II) </a:t>
            </a:r>
          </a:p>
          <a:p>
            <a:pPr algn="l"/>
            <a:r>
              <a:rPr lang="et-EE" sz="3000" dirty="0">
                <a:solidFill>
                  <a:schemeClr val="tx1"/>
                </a:solidFill>
                <a:latin typeface="+mn-lt"/>
              </a:rPr>
              <a:t>…ELi eelarve puudutab meid kõiki</a:t>
            </a:r>
          </a:p>
          <a:p>
            <a:pPr lvl="0" algn="l"/>
            <a:r>
              <a:rPr lang="et-EE" sz="2500" dirty="0">
                <a:solidFill>
                  <a:prstClr val="black"/>
                </a:solidFill>
                <a:latin typeface="+mn-lt"/>
                <a:hlinkClick r:id="rId3">
                  <a:extLst>
                    <a:ext uri="{A12FA001-AC4F-418D-AE19-62706E023703}">
                      <ahyp:hlinkClr xmlns:ahyp="http://schemas.microsoft.com/office/drawing/2018/hyperlinkcolor" val="tx"/>
                    </a:ext>
                  </a:extLst>
                </a:hlinkClick>
              </a:rPr>
              <a:t>https://ec.europa.eu/budget/euprojects/search-projects_en</a:t>
            </a:r>
            <a:endParaRPr lang="et-EE" sz="2500" dirty="0">
              <a:solidFill>
                <a:prstClr val="black"/>
              </a:solidFill>
              <a:latin typeface="+mn-lt"/>
            </a:endParaRPr>
          </a:p>
          <a:p>
            <a:pPr algn="l"/>
            <a:endParaRPr lang="et-EE" sz="3200" dirty="0">
              <a:solidFill>
                <a:prstClr val="black"/>
              </a:solidFill>
            </a:endParaRPr>
          </a:p>
          <a:p>
            <a:pPr algn="l"/>
            <a:endParaRPr lang="et-EE" sz="3200" b="1" dirty="0">
              <a:solidFill>
                <a:prstClr val="black"/>
              </a:solidFill>
            </a:endParaRPr>
          </a:p>
          <a:p>
            <a:pPr algn="l"/>
            <a:endParaRPr lang="et-EE" sz="3200" dirty="0">
              <a:solidFill>
                <a:prstClr val="black"/>
              </a:solidFill>
            </a:endParaRPr>
          </a:p>
          <a:p>
            <a:pPr lvl="0"/>
            <a:endParaRPr lang="et-EE" sz="3200" dirty="0">
              <a:solidFill>
                <a:prstClr val="black"/>
              </a:solidFill>
            </a:endParaRPr>
          </a:p>
          <a:p>
            <a:pPr algn="l"/>
            <a:endParaRPr lang="et-EE" sz="3200" dirty="0"/>
          </a:p>
          <a:p>
            <a:pPr marL="457200" indent="-457200" algn="l">
              <a:buAutoNum type="alphaUcParenR"/>
            </a:pPr>
            <a:endParaRPr lang="et-EE" sz="3200" dirty="0"/>
          </a:p>
          <a:p>
            <a:pPr algn="just"/>
            <a:endParaRPr lang="et-EE" sz="3200" dirty="0"/>
          </a:p>
        </p:txBody>
      </p:sp>
      <p:sp>
        <p:nvSpPr>
          <p:cNvPr id="4" name="Dia számának helye 3">
            <a:extLst>
              <a:ext uri="{FF2B5EF4-FFF2-40B4-BE49-F238E27FC236}">
                <a16:creationId xmlns:a16="http://schemas.microsoft.com/office/drawing/2014/main" id="{05716B43-0522-4CF1-87F2-45B99451508E}"/>
              </a:ext>
            </a:extLst>
          </p:cNvPr>
          <p:cNvSpPr>
            <a:spLocks noGrp="1"/>
          </p:cNvSpPr>
          <p:nvPr>
            <p:ph type="sldNum" sz="quarter" idx="12"/>
          </p:nvPr>
        </p:nvSpPr>
        <p:spPr/>
        <p:txBody>
          <a:bodyPr/>
          <a:lstStyle/>
          <a:p>
            <a:fld id="{6113E31D-E2AB-40D1-8B51-AFA5AFEF393A}" type="slidenum">
              <a:rPr lang="en-US" smtClean="0"/>
              <a:t>22</a:t>
            </a:fld>
            <a:endParaRPr lang="et-EE" dirty="0"/>
          </a:p>
        </p:txBody>
      </p:sp>
    </p:spTree>
    <p:extLst>
      <p:ext uri="{BB962C8B-B14F-4D97-AF65-F5344CB8AC3E}">
        <p14:creationId xmlns:p14="http://schemas.microsoft.com/office/powerpoint/2010/main" val="1865416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t-EE" dirty="0"/>
              <a:t>PRIORITEEDID 2021–2027 </a:t>
            </a:r>
            <a:br>
              <a:rPr lang="et-EE" dirty="0"/>
            </a:br>
            <a:r>
              <a:rPr lang="et-EE" dirty="0"/>
              <a:t>MITMEAASTANE FINANTSRAAMISTIK</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45" y="1524916"/>
            <a:ext cx="12192000" cy="5117431"/>
          </a:xfrm>
          <a:prstGeom prst="rect">
            <a:avLst/>
          </a:prstGeom>
        </p:spPr>
      </p:pic>
      <p:sp>
        <p:nvSpPr>
          <p:cNvPr id="3" name="Dia számának helye 2">
            <a:extLst>
              <a:ext uri="{FF2B5EF4-FFF2-40B4-BE49-F238E27FC236}">
                <a16:creationId xmlns:a16="http://schemas.microsoft.com/office/drawing/2014/main" id="{0D8158EE-51D7-4206-94BB-008322719198}"/>
              </a:ext>
            </a:extLst>
          </p:cNvPr>
          <p:cNvSpPr>
            <a:spLocks noGrp="1"/>
          </p:cNvSpPr>
          <p:nvPr>
            <p:ph type="sldNum" sz="quarter" idx="12"/>
          </p:nvPr>
        </p:nvSpPr>
        <p:spPr/>
        <p:txBody>
          <a:bodyPr/>
          <a:lstStyle/>
          <a:p>
            <a:fld id="{6113E31D-E2AB-40D1-8B51-AFA5AFEF393A}" type="slidenum">
              <a:rPr lang="en-US" smtClean="0"/>
              <a:t>23</a:t>
            </a:fld>
            <a:endParaRPr lang="et-EE" dirty="0"/>
          </a:p>
        </p:txBody>
      </p:sp>
    </p:spTree>
    <p:extLst>
      <p:ext uri="{BB962C8B-B14F-4D97-AF65-F5344CB8AC3E}">
        <p14:creationId xmlns:p14="http://schemas.microsoft.com/office/powerpoint/2010/main" val="322527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t-EE"/>
              <a:t>ELi KULUD 2021–2027 (nõukogu poolt 2020. aasta juulis heaks kiidetud)</a:t>
            </a:r>
            <a:endParaRPr lang="et-EE"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3714189663"/>
              </p:ext>
            </p:extLst>
          </p:nvPr>
        </p:nvGraphicFramePr>
        <p:xfrm>
          <a:off x="687386" y="1828800"/>
          <a:ext cx="11270151"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Dia számának helye 2">
            <a:extLst>
              <a:ext uri="{FF2B5EF4-FFF2-40B4-BE49-F238E27FC236}">
                <a16:creationId xmlns:a16="http://schemas.microsoft.com/office/drawing/2014/main" id="{8DF61E81-6ACC-4045-B485-1C9808B1C205}"/>
              </a:ext>
            </a:extLst>
          </p:cNvPr>
          <p:cNvSpPr>
            <a:spLocks noGrp="1"/>
          </p:cNvSpPr>
          <p:nvPr>
            <p:ph type="sldNum" sz="quarter" idx="12"/>
          </p:nvPr>
        </p:nvSpPr>
        <p:spPr/>
        <p:txBody>
          <a:bodyPr/>
          <a:lstStyle/>
          <a:p>
            <a:fld id="{6113E31D-E2AB-40D1-8B51-AFA5AFEF393A}" type="slidenum">
              <a:rPr lang="en-US" smtClean="0"/>
              <a:t>24</a:t>
            </a:fld>
            <a:endParaRPr lang="et-EE" dirty="0"/>
          </a:p>
        </p:txBody>
      </p:sp>
    </p:spTree>
    <p:extLst>
      <p:ext uri="{BB962C8B-B14F-4D97-AF65-F5344CB8AC3E}">
        <p14:creationId xmlns:p14="http://schemas.microsoft.com/office/powerpoint/2010/main" val="266234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t-EE"/>
              <a:t>ELi </a:t>
            </a:r>
            <a:r>
              <a:rPr lang="et-EE" dirty="0">
                <a:solidFill>
                  <a:schemeClr val="tx1"/>
                </a:solidFill>
              </a:rPr>
              <a:t>kulutuste </a:t>
            </a:r>
            <a:r>
              <a:rPr lang="et-EE"/>
              <a:t>jaotus 2021–2027</a:t>
            </a:r>
            <a:endParaRPr lang="et-EE" dirty="0"/>
          </a:p>
        </p:txBody>
      </p:sp>
      <p:sp>
        <p:nvSpPr>
          <p:cNvPr id="3" name="Subtítulo 2"/>
          <p:cNvSpPr>
            <a:spLocks noGrp="1"/>
          </p:cNvSpPr>
          <p:nvPr>
            <p:ph idx="1"/>
          </p:nvPr>
        </p:nvSpPr>
        <p:spPr/>
        <p:txBody>
          <a:bodyPr>
            <a:normAutofit fontScale="92500" lnSpcReduction="20000"/>
          </a:bodyPr>
          <a:lstStyle/>
          <a:p>
            <a:pPr algn="l"/>
            <a:r>
              <a:rPr lang="et-EE" dirty="0">
                <a:solidFill>
                  <a:schemeClr val="tx1"/>
                </a:solidFill>
                <a:latin typeface="+mn-lt"/>
              </a:rPr>
              <a:t>Kuluvaldkonnad ja mõned vahendid hõlmasid järgmist:</a:t>
            </a:r>
          </a:p>
          <a:p>
            <a:pPr marL="342900" indent="-342900" algn="l">
              <a:buFont typeface="Arial" panose="020B0604020202020204" pitchFamily="34" charset="0"/>
              <a:buChar char="•"/>
            </a:pPr>
            <a:r>
              <a:rPr lang="et-EE" b="1" dirty="0">
                <a:solidFill>
                  <a:schemeClr val="tx1"/>
                </a:solidFill>
                <a:latin typeface="+mn-lt"/>
              </a:rPr>
              <a:t>ühtne turg, innovatsioon ja digitaalne Euroopa</a:t>
            </a:r>
            <a:r>
              <a:rPr lang="et-EE" dirty="0"/>
              <a:t> </a:t>
            </a:r>
            <a:r>
              <a:rPr lang="et-EE" dirty="0">
                <a:solidFill>
                  <a:schemeClr val="tx1"/>
                </a:solidFill>
                <a:latin typeface="+mn-lt"/>
              </a:rPr>
              <a:t>(Euroopa Horisont / InvestEU fond)</a:t>
            </a:r>
          </a:p>
          <a:p>
            <a:pPr marL="342900" indent="-342900" algn="l">
              <a:buFont typeface="Arial" panose="020B0604020202020204" pitchFamily="34" charset="0"/>
              <a:buChar char="•"/>
            </a:pPr>
            <a:r>
              <a:rPr lang="et-EE" b="1" dirty="0">
                <a:solidFill>
                  <a:schemeClr val="tx1"/>
                </a:solidFill>
                <a:latin typeface="+mn-lt"/>
              </a:rPr>
              <a:t>ühtekuuluvus, vastupidavus ja väärtused </a:t>
            </a:r>
            <a:r>
              <a:rPr lang="et-EE" dirty="0">
                <a:solidFill>
                  <a:schemeClr val="tx1"/>
                </a:solidFill>
                <a:latin typeface="+mn-lt"/>
              </a:rPr>
              <a:t>(ühtekuuluvuspoliitika fondid / taaste- ja vastupidavusrahastus/ liidu kodanikukaitse mehhanism / tervishoiuprogramm)</a:t>
            </a:r>
          </a:p>
          <a:p>
            <a:pPr marL="342900" indent="-342900" algn="l">
              <a:buFont typeface="Arial" panose="020B0604020202020204" pitchFamily="34" charset="0"/>
              <a:buChar char="•"/>
            </a:pPr>
            <a:r>
              <a:rPr lang="et-EE" b="1" dirty="0">
                <a:solidFill>
                  <a:schemeClr val="tx1"/>
                </a:solidFill>
                <a:latin typeface="+mn-lt"/>
              </a:rPr>
              <a:t>loodusvarad ja keskkond </a:t>
            </a:r>
            <a:r>
              <a:rPr lang="et-EE" dirty="0">
                <a:solidFill>
                  <a:schemeClr val="tx1"/>
                </a:solidFill>
                <a:latin typeface="+mn-lt"/>
              </a:rPr>
              <a:t>(ühtne põllumajanduspoliitika / õiglase ülemineku fond)</a:t>
            </a:r>
          </a:p>
          <a:p>
            <a:pPr marL="342900" indent="-342900" algn="l">
              <a:buFont typeface="Arial" panose="020B0604020202020204" pitchFamily="34" charset="0"/>
              <a:buChar char="•"/>
            </a:pPr>
            <a:r>
              <a:rPr lang="et-EE" b="1" dirty="0">
                <a:solidFill>
                  <a:schemeClr val="tx1"/>
                </a:solidFill>
                <a:latin typeface="+mn-lt"/>
              </a:rPr>
              <a:t>migratsioon ja piirihaldus </a:t>
            </a:r>
            <a:r>
              <a:rPr lang="et-EE" dirty="0">
                <a:solidFill>
                  <a:schemeClr val="tx1"/>
                </a:solidFill>
                <a:latin typeface="+mn-lt"/>
              </a:rPr>
              <a:t>(Varjupaiga- ja Rändefond / Integreeritud Piirihaldusfond)</a:t>
            </a:r>
          </a:p>
          <a:p>
            <a:pPr marL="342900" indent="-342900" algn="l">
              <a:buFont typeface="Arial" panose="020B0604020202020204" pitchFamily="34" charset="0"/>
              <a:buChar char="•"/>
            </a:pPr>
            <a:r>
              <a:rPr lang="et-EE" b="1" dirty="0">
                <a:solidFill>
                  <a:schemeClr val="tx1"/>
                </a:solidFill>
                <a:latin typeface="+mn-lt"/>
              </a:rPr>
              <a:t>vastupidavus, turvalisus ja kaitse</a:t>
            </a:r>
            <a:r>
              <a:rPr lang="et-EE" dirty="0">
                <a:solidFill>
                  <a:schemeClr val="tx1"/>
                </a:solidFill>
                <a:latin typeface="+mn-lt"/>
              </a:rPr>
              <a:t> (Euroopa Kaitsefond / Sisejulgeolekufond) </a:t>
            </a:r>
          </a:p>
          <a:p>
            <a:pPr marL="342900" indent="-342900" algn="l">
              <a:buFont typeface="Arial" panose="020B0604020202020204" pitchFamily="34" charset="0"/>
              <a:buChar char="•"/>
            </a:pPr>
            <a:r>
              <a:rPr lang="et-EE" b="1" dirty="0">
                <a:solidFill>
                  <a:schemeClr val="tx1"/>
                </a:solidFill>
                <a:latin typeface="+mn-lt"/>
              </a:rPr>
              <a:t>naabruskond ja maailm </a:t>
            </a:r>
            <a:r>
              <a:rPr lang="et-EE" dirty="0">
                <a:solidFill>
                  <a:schemeClr val="tx1"/>
                </a:solidFill>
                <a:latin typeface="+mn-lt"/>
              </a:rPr>
              <a:t>(naabrus-, arengu- ja rahvusvahelise koostöö rahastamisvahend / humanitaarabi rahastamisvahend) </a:t>
            </a:r>
          </a:p>
          <a:p>
            <a:pPr marL="342900" indent="-342900" algn="l">
              <a:buFont typeface="Arial" panose="020B0604020202020204" pitchFamily="34" charset="0"/>
              <a:buChar char="•"/>
            </a:pPr>
            <a:r>
              <a:rPr lang="et-EE" b="1" dirty="0">
                <a:solidFill>
                  <a:schemeClr val="tx1"/>
                </a:solidFill>
                <a:latin typeface="+mn-lt"/>
              </a:rPr>
              <a:t>Euroopa avalik haldus</a:t>
            </a:r>
          </a:p>
          <a:p>
            <a:pPr algn="l"/>
            <a:endParaRPr lang="et-EE" dirty="0">
              <a:solidFill>
                <a:schemeClr val="tx1"/>
              </a:solidFill>
              <a:latin typeface="+mn-lt"/>
            </a:endParaRPr>
          </a:p>
          <a:p>
            <a:pPr algn="l"/>
            <a:r>
              <a:rPr lang="et-EE" dirty="0">
                <a:solidFill>
                  <a:schemeClr val="tx1"/>
                </a:solidFill>
                <a:latin typeface="+mn-lt"/>
              </a:rPr>
              <a:t>…. Need on kulud, mida peate kaitsma… aga kas see on ka kõik?</a:t>
            </a:r>
          </a:p>
          <a:p>
            <a:pPr algn="l"/>
            <a:endParaRPr lang="et-EE" dirty="0"/>
          </a:p>
          <a:p>
            <a:pPr marL="457200" indent="-457200" algn="l">
              <a:buAutoNum type="alphaUcParenR"/>
            </a:pPr>
            <a:endParaRPr lang="et-EE" dirty="0"/>
          </a:p>
        </p:txBody>
      </p:sp>
      <p:sp>
        <p:nvSpPr>
          <p:cNvPr id="4" name="Dia számának helye 3">
            <a:extLst>
              <a:ext uri="{FF2B5EF4-FFF2-40B4-BE49-F238E27FC236}">
                <a16:creationId xmlns:a16="http://schemas.microsoft.com/office/drawing/2014/main" id="{458F1CAC-43F2-4A9B-BFD2-6B291C75A40C}"/>
              </a:ext>
            </a:extLst>
          </p:cNvPr>
          <p:cNvSpPr>
            <a:spLocks noGrp="1"/>
          </p:cNvSpPr>
          <p:nvPr>
            <p:ph type="sldNum" sz="quarter" idx="12"/>
          </p:nvPr>
        </p:nvSpPr>
        <p:spPr/>
        <p:txBody>
          <a:bodyPr/>
          <a:lstStyle/>
          <a:p>
            <a:fld id="{6113E31D-E2AB-40D1-8B51-AFA5AFEF393A}" type="slidenum">
              <a:rPr lang="en-US" smtClean="0"/>
              <a:t>25</a:t>
            </a:fld>
            <a:endParaRPr lang="et-EE" dirty="0"/>
          </a:p>
        </p:txBody>
      </p:sp>
    </p:spTree>
    <p:extLst>
      <p:ext uri="{BB962C8B-B14F-4D97-AF65-F5344CB8AC3E}">
        <p14:creationId xmlns:p14="http://schemas.microsoft.com/office/powerpoint/2010/main" val="1351463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5B2CAC-95ED-41A4-96AF-6F75AE32F0B6}"/>
              </a:ext>
            </a:extLst>
          </p:cNvPr>
          <p:cNvSpPr>
            <a:spLocks noGrp="1"/>
          </p:cNvSpPr>
          <p:nvPr>
            <p:ph type="title"/>
          </p:nvPr>
        </p:nvSpPr>
        <p:spPr/>
        <p:txBody>
          <a:bodyPr/>
          <a:lstStyle/>
          <a:p>
            <a:endParaRPr lang="de-DE"/>
          </a:p>
        </p:txBody>
      </p:sp>
      <p:sp>
        <p:nvSpPr>
          <p:cNvPr id="6" name="Inhaltsplatzhalter 5">
            <a:extLst>
              <a:ext uri="{FF2B5EF4-FFF2-40B4-BE49-F238E27FC236}">
                <a16:creationId xmlns:a16="http://schemas.microsoft.com/office/drawing/2014/main" id="{83FF9641-B88F-4853-8DDB-A0526308A1EE}"/>
              </a:ext>
            </a:extLst>
          </p:cNvPr>
          <p:cNvSpPr>
            <a:spLocks noGrp="1"/>
          </p:cNvSpPr>
          <p:nvPr>
            <p:ph idx="1"/>
          </p:nvPr>
        </p:nvSpPr>
        <p:spPr/>
        <p:txBody>
          <a:bodyPr/>
          <a:lstStyle/>
          <a:p>
            <a:endParaRPr lang="de-DE"/>
          </a:p>
        </p:txBody>
      </p:sp>
      <p:pic>
        <p:nvPicPr>
          <p:cNvPr id="5" name="Imagen 4">
            <a:extLst>
              <a:ext uri="{FF2B5EF4-FFF2-40B4-BE49-F238E27FC236}">
                <a16:creationId xmlns:a16="http://schemas.microsoft.com/office/drawing/2014/main" id="{0ACE9CE7-0959-458C-8FDA-2F4F590F2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48" y="233212"/>
            <a:ext cx="9967452" cy="5938988"/>
          </a:xfrm>
          <a:prstGeom prst="rect">
            <a:avLst/>
          </a:prstGeom>
        </p:spPr>
      </p:pic>
      <p:sp>
        <p:nvSpPr>
          <p:cNvPr id="2" name="Dia számának helye 1">
            <a:extLst>
              <a:ext uri="{FF2B5EF4-FFF2-40B4-BE49-F238E27FC236}">
                <a16:creationId xmlns:a16="http://schemas.microsoft.com/office/drawing/2014/main" id="{93DC2626-AEBA-4662-AD02-4F2EBBD7D28D}"/>
              </a:ext>
            </a:extLst>
          </p:cNvPr>
          <p:cNvSpPr>
            <a:spLocks noGrp="1"/>
          </p:cNvSpPr>
          <p:nvPr>
            <p:ph type="sldNum" sz="quarter" idx="12"/>
          </p:nvPr>
        </p:nvSpPr>
        <p:spPr/>
        <p:txBody>
          <a:bodyPr/>
          <a:lstStyle/>
          <a:p>
            <a:fld id="{6113E31D-E2AB-40D1-8B51-AFA5AFEF393A}" type="slidenum">
              <a:rPr lang="en-US" smtClean="0"/>
              <a:t>26</a:t>
            </a:fld>
            <a:endParaRPr lang="et-EE" dirty="0"/>
          </a:p>
        </p:txBody>
      </p:sp>
    </p:spTree>
    <p:extLst>
      <p:ext uri="{BB962C8B-B14F-4D97-AF65-F5344CB8AC3E}">
        <p14:creationId xmlns:p14="http://schemas.microsoft.com/office/powerpoint/2010/main" val="336252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2"/>
            <a:ext cx="10031605" cy="2891141"/>
          </a:xfrm>
        </p:spPr>
        <p:txBody>
          <a:bodyPr>
            <a:normAutofit/>
          </a:bodyPr>
          <a:lstStyle/>
          <a:p>
            <a:r>
              <a:rPr lang="et-EE" b="1" dirty="0"/>
              <a:t>5. KUST </a:t>
            </a:r>
            <a:r>
              <a:rPr lang="et-EE" dirty="0"/>
              <a:t>raha</a:t>
            </a:r>
            <a:r>
              <a:rPr lang="en-US" dirty="0"/>
              <a:t> </a:t>
            </a:r>
            <a:r>
              <a:rPr lang="et-EE" dirty="0"/>
              <a:t>saadakse?</a:t>
            </a:r>
          </a:p>
        </p:txBody>
      </p:sp>
      <p:sp>
        <p:nvSpPr>
          <p:cNvPr id="4" name="Dia számának helye 3">
            <a:extLst>
              <a:ext uri="{FF2B5EF4-FFF2-40B4-BE49-F238E27FC236}">
                <a16:creationId xmlns:a16="http://schemas.microsoft.com/office/drawing/2014/main" id="{4F866365-8D85-4A69-9B04-5EA4DFDC5689}"/>
              </a:ext>
            </a:extLst>
          </p:cNvPr>
          <p:cNvSpPr>
            <a:spLocks noGrp="1"/>
          </p:cNvSpPr>
          <p:nvPr>
            <p:ph type="sldNum" sz="quarter" idx="12"/>
          </p:nvPr>
        </p:nvSpPr>
        <p:spPr/>
        <p:txBody>
          <a:bodyPr/>
          <a:lstStyle/>
          <a:p>
            <a:fld id="{4FAB73BC-B049-4115-A692-8D63A059BFB8}" type="slidenum">
              <a:rPr lang="en-US" smtClean="0"/>
              <a:pPr/>
              <a:t>27</a:t>
            </a:fld>
            <a:endParaRPr lang="et-EE" dirty="0"/>
          </a:p>
        </p:txBody>
      </p:sp>
    </p:spTree>
    <p:extLst>
      <p:ext uri="{BB962C8B-B14F-4D97-AF65-F5344CB8AC3E}">
        <p14:creationId xmlns:p14="http://schemas.microsoft.com/office/powerpoint/2010/main" val="434923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t-EE" dirty="0"/>
              <a:t>ELi TULUD</a:t>
            </a:r>
          </a:p>
        </p:txBody>
      </p:sp>
      <p:sp>
        <p:nvSpPr>
          <p:cNvPr id="3" name="Subtítulo 2"/>
          <p:cNvSpPr>
            <a:spLocks noGrp="1"/>
          </p:cNvSpPr>
          <p:nvPr>
            <p:ph idx="1"/>
          </p:nvPr>
        </p:nvSpPr>
        <p:spPr/>
        <p:txBody>
          <a:bodyPr>
            <a:normAutofit lnSpcReduction="10000"/>
          </a:bodyPr>
          <a:lstStyle/>
          <a:p>
            <a:pPr algn="l"/>
            <a:r>
              <a:rPr lang="et-EE" dirty="0">
                <a:solidFill>
                  <a:schemeClr val="tx1"/>
                </a:solidFill>
                <a:latin typeface="+mn-lt"/>
              </a:rPr>
              <a:t>Peamine</a:t>
            </a:r>
            <a:r>
              <a:rPr lang="et-EE" dirty="0"/>
              <a:t> </a:t>
            </a:r>
            <a:r>
              <a:rPr lang="et-EE" dirty="0">
                <a:solidFill>
                  <a:schemeClr val="tx1"/>
                </a:solidFill>
                <a:latin typeface="+mn-lt"/>
              </a:rPr>
              <a:t>tuluallikas = </a:t>
            </a:r>
            <a:r>
              <a:rPr lang="et-EE" b="1" dirty="0">
                <a:solidFill>
                  <a:schemeClr val="tx1"/>
                </a:solidFill>
                <a:latin typeface="+mn-lt"/>
              </a:rPr>
              <a:t>OMAVAHENDID</a:t>
            </a:r>
          </a:p>
          <a:p>
            <a:pPr algn="l"/>
            <a:endParaRPr lang="et-EE" b="1" dirty="0">
              <a:solidFill>
                <a:schemeClr val="tx1"/>
              </a:solidFill>
              <a:latin typeface="+mn-lt"/>
            </a:endParaRPr>
          </a:p>
          <a:p>
            <a:pPr marL="457200" indent="-457200" algn="l">
              <a:buAutoNum type="alphaUcParenR"/>
            </a:pPr>
            <a:r>
              <a:rPr lang="et-EE" dirty="0">
                <a:solidFill>
                  <a:schemeClr val="tx1"/>
                </a:solidFill>
                <a:latin typeface="+mn-lt"/>
              </a:rPr>
              <a:t>Traditsioonilised omavahendid = peamiselt tolli- ja suhkrumaksud</a:t>
            </a:r>
          </a:p>
          <a:p>
            <a:pPr marL="457200" indent="-457200" algn="l">
              <a:buAutoNum type="alphaUcParenR"/>
            </a:pPr>
            <a:r>
              <a:rPr lang="et-EE" dirty="0">
                <a:solidFill>
                  <a:schemeClr val="tx1"/>
                </a:solidFill>
                <a:latin typeface="+mn-lt"/>
              </a:rPr>
              <a:t>Riiklikud</a:t>
            </a:r>
            <a:r>
              <a:rPr lang="et-EE" dirty="0"/>
              <a:t> </a:t>
            </a:r>
            <a:r>
              <a:rPr lang="et-EE" dirty="0">
                <a:solidFill>
                  <a:schemeClr val="tx1"/>
                </a:solidFill>
                <a:latin typeface="+mn-lt"/>
              </a:rPr>
              <a:t>osamaksed</a:t>
            </a:r>
          </a:p>
          <a:p>
            <a:pPr marL="457200" indent="-457200">
              <a:buAutoNum type="alphaUcParenR"/>
            </a:pPr>
            <a:r>
              <a:rPr lang="et-EE" dirty="0">
                <a:solidFill>
                  <a:schemeClr val="tx1"/>
                </a:solidFill>
                <a:latin typeface="+mn-lt"/>
              </a:rPr>
              <a:t>põhineb</a:t>
            </a:r>
            <a:r>
              <a:rPr lang="et-EE" dirty="0"/>
              <a:t> </a:t>
            </a:r>
            <a:r>
              <a:rPr lang="et-EE" dirty="0">
                <a:solidFill>
                  <a:schemeClr val="tx1"/>
                </a:solidFill>
                <a:latin typeface="+mn-lt"/>
              </a:rPr>
              <a:t>rahvamajanduse</a:t>
            </a:r>
            <a:r>
              <a:rPr lang="et-EE" dirty="0"/>
              <a:t> </a:t>
            </a:r>
            <a:r>
              <a:rPr lang="et-EE" dirty="0">
                <a:solidFill>
                  <a:schemeClr val="tx1"/>
                </a:solidFill>
                <a:latin typeface="+mn-lt"/>
              </a:rPr>
              <a:t>kogutulul</a:t>
            </a:r>
          </a:p>
          <a:p>
            <a:pPr marL="457200" indent="-457200">
              <a:buAutoNum type="alphaUcParenR"/>
            </a:pPr>
            <a:r>
              <a:rPr lang="et-EE" dirty="0">
                <a:solidFill>
                  <a:schemeClr val="tx1"/>
                </a:solidFill>
                <a:latin typeface="+mn-lt"/>
              </a:rPr>
              <a:t>Riiklikud</a:t>
            </a:r>
            <a:r>
              <a:rPr lang="et-EE" dirty="0"/>
              <a:t> </a:t>
            </a:r>
            <a:r>
              <a:rPr lang="et-EE" dirty="0">
                <a:solidFill>
                  <a:schemeClr val="tx1"/>
                </a:solidFill>
                <a:latin typeface="+mn-lt"/>
              </a:rPr>
              <a:t>panused,</a:t>
            </a:r>
            <a:r>
              <a:rPr lang="et-EE" dirty="0"/>
              <a:t> </a:t>
            </a:r>
            <a:r>
              <a:rPr lang="et-EE" dirty="0">
                <a:solidFill>
                  <a:schemeClr val="tx1"/>
                </a:solidFill>
                <a:latin typeface="+mn-lt"/>
              </a:rPr>
              <a:t>mis arvutatakse</a:t>
            </a:r>
            <a:r>
              <a:rPr lang="et-EE" dirty="0"/>
              <a:t> </a:t>
            </a:r>
            <a:r>
              <a:rPr lang="et-EE" dirty="0">
                <a:solidFill>
                  <a:schemeClr val="tx1"/>
                </a:solidFill>
                <a:latin typeface="+mn-lt"/>
              </a:rPr>
              <a:t>iga</a:t>
            </a:r>
            <a:r>
              <a:rPr lang="et-EE" dirty="0"/>
              <a:t> </a:t>
            </a:r>
            <a:r>
              <a:rPr lang="et-EE" dirty="0">
                <a:solidFill>
                  <a:schemeClr val="tx1"/>
                </a:solidFill>
                <a:latin typeface="+mn-lt"/>
              </a:rPr>
              <a:t>liikmesriigi</a:t>
            </a:r>
            <a:r>
              <a:rPr lang="et-EE" dirty="0"/>
              <a:t> </a:t>
            </a:r>
            <a:r>
              <a:rPr lang="et-EE" dirty="0">
                <a:solidFill>
                  <a:schemeClr val="tx1"/>
                </a:solidFill>
                <a:latin typeface="+mn-lt"/>
              </a:rPr>
              <a:t>käibemaksu</a:t>
            </a:r>
            <a:r>
              <a:rPr lang="et-EE" dirty="0"/>
              <a:t> </a:t>
            </a:r>
            <a:r>
              <a:rPr lang="et-EE" dirty="0">
                <a:solidFill>
                  <a:schemeClr val="tx1"/>
                </a:solidFill>
                <a:latin typeface="+mn-lt"/>
              </a:rPr>
              <a:t>baasi</a:t>
            </a:r>
            <a:r>
              <a:rPr lang="et-EE" dirty="0"/>
              <a:t> </a:t>
            </a:r>
            <a:r>
              <a:rPr lang="et-EE" dirty="0">
                <a:solidFill>
                  <a:schemeClr val="tx1"/>
                </a:solidFill>
                <a:latin typeface="+mn-lt"/>
              </a:rPr>
              <a:t>alusel</a:t>
            </a:r>
            <a:r>
              <a:rPr lang="et-EE" dirty="0"/>
              <a:t> </a:t>
            </a:r>
          </a:p>
          <a:p>
            <a:pPr algn="l"/>
            <a:r>
              <a:rPr lang="et-EE" dirty="0">
                <a:solidFill>
                  <a:schemeClr val="tx1"/>
                </a:solidFill>
                <a:latin typeface="+mn-lt"/>
              </a:rPr>
              <a:t>Väiksema</a:t>
            </a:r>
            <a:r>
              <a:rPr lang="et-EE" dirty="0"/>
              <a:t> </a:t>
            </a:r>
            <a:r>
              <a:rPr lang="et-EE" dirty="0">
                <a:solidFill>
                  <a:schemeClr val="tx1"/>
                </a:solidFill>
                <a:latin typeface="+mn-lt"/>
              </a:rPr>
              <a:t>tähtsusega. ELi tulude ülejääk (mis</a:t>
            </a:r>
            <a:r>
              <a:rPr lang="et-EE" dirty="0"/>
              <a:t> </a:t>
            </a:r>
            <a:r>
              <a:rPr lang="et-EE" dirty="0">
                <a:solidFill>
                  <a:schemeClr val="tx1"/>
                </a:solidFill>
                <a:latin typeface="+mn-lt"/>
              </a:rPr>
              <a:t>jääb iga aasta maksetest</a:t>
            </a:r>
            <a:r>
              <a:rPr lang="et-EE" dirty="0"/>
              <a:t> </a:t>
            </a:r>
            <a:r>
              <a:rPr lang="et-EE" dirty="0">
                <a:solidFill>
                  <a:schemeClr val="tx1"/>
                </a:solidFill>
                <a:latin typeface="+mn-lt"/>
              </a:rPr>
              <a:t>üle) ja muu(nt</a:t>
            </a:r>
            <a:r>
              <a:rPr lang="et-EE" dirty="0"/>
              <a:t> </a:t>
            </a:r>
            <a:r>
              <a:rPr lang="et-EE" dirty="0">
                <a:solidFill>
                  <a:schemeClr val="tx1"/>
                </a:solidFill>
                <a:latin typeface="+mn-lt"/>
              </a:rPr>
              <a:t>konkurentsitrahvid,</a:t>
            </a:r>
            <a:r>
              <a:rPr lang="et-EE" dirty="0"/>
              <a:t> </a:t>
            </a:r>
            <a:r>
              <a:rPr lang="et-EE" dirty="0">
                <a:solidFill>
                  <a:schemeClr val="tx1"/>
                </a:solidFill>
                <a:latin typeface="+mn-lt"/>
              </a:rPr>
              <a:t>palgamaksud)</a:t>
            </a:r>
          </a:p>
          <a:p>
            <a:pPr algn="l"/>
            <a:endParaRPr lang="et-EE" dirty="0">
              <a:latin typeface="+mn-lt"/>
            </a:endParaRPr>
          </a:p>
          <a:p>
            <a:pPr algn="l"/>
            <a:r>
              <a:rPr lang="et-EE" dirty="0">
                <a:latin typeface="+mn-lt"/>
                <a:hlinkClick r:id="rId3"/>
              </a:rPr>
              <a:t>https://ec.europa.eu/budget/graphs/revenue_expediture.html</a:t>
            </a:r>
            <a:endParaRPr lang="et-EE" dirty="0">
              <a:latin typeface="+mn-lt"/>
            </a:endParaRPr>
          </a:p>
          <a:p>
            <a:pPr algn="l"/>
            <a:endParaRPr lang="et-EE" dirty="0"/>
          </a:p>
          <a:p>
            <a:pPr algn="l"/>
            <a:endParaRPr lang="et-EE" dirty="0"/>
          </a:p>
          <a:p>
            <a:pPr marL="457200" indent="-457200" algn="l">
              <a:buAutoNum type="alphaUcParenR"/>
            </a:pPr>
            <a:endParaRPr lang="et-EE" dirty="0"/>
          </a:p>
        </p:txBody>
      </p:sp>
      <p:sp>
        <p:nvSpPr>
          <p:cNvPr id="4" name="Dia számának helye 3">
            <a:extLst>
              <a:ext uri="{FF2B5EF4-FFF2-40B4-BE49-F238E27FC236}">
                <a16:creationId xmlns:a16="http://schemas.microsoft.com/office/drawing/2014/main" id="{265ADC44-3420-4ED0-8F82-63BF7DB18A85}"/>
              </a:ext>
            </a:extLst>
          </p:cNvPr>
          <p:cNvSpPr>
            <a:spLocks noGrp="1"/>
          </p:cNvSpPr>
          <p:nvPr>
            <p:ph type="sldNum" sz="quarter" idx="12"/>
          </p:nvPr>
        </p:nvSpPr>
        <p:spPr/>
        <p:txBody>
          <a:bodyPr/>
          <a:lstStyle/>
          <a:p>
            <a:fld id="{6113E31D-E2AB-40D1-8B51-AFA5AFEF393A}" type="slidenum">
              <a:rPr lang="en-US" smtClean="0"/>
              <a:t>28</a:t>
            </a:fld>
            <a:endParaRPr lang="et-EE" dirty="0"/>
          </a:p>
        </p:txBody>
      </p:sp>
    </p:spTree>
    <p:extLst>
      <p:ext uri="{BB962C8B-B14F-4D97-AF65-F5344CB8AC3E}">
        <p14:creationId xmlns:p14="http://schemas.microsoft.com/office/powerpoint/2010/main" val="3772004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es-ES_tradnl" sz="4000" b="1" dirty="0"/>
            </a:br>
            <a:br>
              <a:rPr lang="es-ES_tradnl" sz="4000" b="1" dirty="0"/>
            </a:br>
            <a:endParaRPr lang="es-ES" sz="4000" b="1" dirty="0"/>
          </a:p>
        </p:txBody>
      </p:sp>
      <p:sp>
        <p:nvSpPr>
          <p:cNvPr id="3" name="Subtítulo 2"/>
          <p:cNvSpPr>
            <a:spLocks noGrp="1"/>
          </p:cNvSpPr>
          <p:nvPr>
            <p:ph idx="1"/>
          </p:nvPr>
        </p:nvSpPr>
        <p:spPr/>
        <p:txBody>
          <a:bodyPr>
            <a:noAutofit/>
          </a:bodyPr>
          <a:lstStyle/>
          <a:p>
            <a:pPr algn="l"/>
            <a:endParaRPr lang="es-ES_tradnl" sz="3200" dirty="0"/>
          </a:p>
          <a:p>
            <a:pPr marL="457200" indent="-457200" algn="l">
              <a:buAutoNum type="alphaUcParenR"/>
            </a:pPr>
            <a:endParaRPr lang="en-US" sz="3200" dirty="0"/>
          </a:p>
          <a:p>
            <a:pPr algn="just"/>
            <a:endParaRPr lang="es-ES" sz="3200" dirty="0"/>
          </a:p>
        </p:txBody>
      </p:sp>
      <p:graphicFrame>
        <p:nvGraphicFramePr>
          <p:cNvPr id="4" name="Gráfico 3"/>
          <p:cNvGraphicFramePr>
            <a:graphicFrameLocks/>
          </p:cNvGraphicFramePr>
          <p:nvPr>
            <p:extLst>
              <p:ext uri="{D42A27DB-BD31-4B8C-83A1-F6EECF244321}">
                <p14:modId xmlns:p14="http://schemas.microsoft.com/office/powerpoint/2010/main" val="2124674119"/>
              </p:ext>
            </p:extLst>
          </p:nvPr>
        </p:nvGraphicFramePr>
        <p:xfrm>
          <a:off x="1639229" y="1122363"/>
          <a:ext cx="9110547" cy="5144621"/>
        </p:xfrm>
        <a:graphic>
          <a:graphicData uri="http://schemas.openxmlformats.org/drawingml/2006/chart">
            <c:chart xmlns:c="http://schemas.openxmlformats.org/drawingml/2006/chart" xmlns:r="http://schemas.openxmlformats.org/officeDocument/2006/relationships" r:id="rId3"/>
          </a:graphicData>
        </a:graphic>
      </p:graphicFrame>
      <p:sp>
        <p:nvSpPr>
          <p:cNvPr id="5" name="Dia számának helye 4">
            <a:extLst>
              <a:ext uri="{FF2B5EF4-FFF2-40B4-BE49-F238E27FC236}">
                <a16:creationId xmlns:a16="http://schemas.microsoft.com/office/drawing/2014/main" id="{5284ACD8-AC1D-43F8-B384-8834918AAC9A}"/>
              </a:ext>
            </a:extLst>
          </p:cNvPr>
          <p:cNvSpPr>
            <a:spLocks noGrp="1"/>
          </p:cNvSpPr>
          <p:nvPr>
            <p:ph type="sldNum" sz="quarter" idx="12"/>
          </p:nvPr>
        </p:nvSpPr>
        <p:spPr/>
        <p:txBody>
          <a:bodyPr/>
          <a:lstStyle/>
          <a:p>
            <a:fld id="{6113E31D-E2AB-40D1-8B51-AFA5AFEF393A}" type="slidenum">
              <a:rPr lang="en-US" smtClean="0"/>
              <a:t>29</a:t>
            </a:fld>
            <a:endParaRPr lang="et-EE" dirty="0"/>
          </a:p>
        </p:txBody>
      </p:sp>
    </p:spTree>
    <p:extLst>
      <p:ext uri="{BB962C8B-B14F-4D97-AF65-F5344CB8AC3E}">
        <p14:creationId xmlns:p14="http://schemas.microsoft.com/office/powerpoint/2010/main" val="77503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t-EE" sz="4000" b="1" dirty="0"/>
              <a:t>1. MIKS</a:t>
            </a:r>
            <a:r>
              <a:rPr lang="et-EE" sz="4000" dirty="0"/>
              <a:t> peame</a:t>
            </a:r>
            <a:r>
              <a:rPr lang="et-EE" dirty="0"/>
              <a:t> </a:t>
            </a:r>
            <a:r>
              <a:rPr lang="et-EE" sz="4000" dirty="0"/>
              <a:t>ELi</a:t>
            </a:r>
            <a:r>
              <a:rPr lang="et-EE" dirty="0"/>
              <a:t> </a:t>
            </a:r>
            <a:r>
              <a:rPr lang="et-EE" sz="4000" dirty="0"/>
              <a:t>eelarvest</a:t>
            </a:r>
            <a:r>
              <a:rPr lang="et-EE" dirty="0"/>
              <a:t> </a:t>
            </a:r>
            <a:r>
              <a:rPr lang="et-EE" sz="4000" dirty="0"/>
              <a:t>rääkima?</a:t>
            </a:r>
            <a:r>
              <a:rPr lang="et-EE" dirty="0"/>
              <a:t> </a:t>
            </a:r>
            <a:endParaRPr lang="et-EE" sz="4000" dirty="0"/>
          </a:p>
        </p:txBody>
      </p:sp>
      <p:sp>
        <p:nvSpPr>
          <p:cNvPr id="3" name="Subtítulo 2"/>
          <p:cNvSpPr>
            <a:spLocks noGrp="1"/>
          </p:cNvSpPr>
          <p:nvPr>
            <p:ph idx="1"/>
          </p:nvPr>
        </p:nvSpPr>
        <p:spPr>
          <a:xfrm>
            <a:off x="687847" y="1905000"/>
            <a:ext cx="10524635" cy="4267200"/>
          </a:xfrm>
        </p:spPr>
        <p:txBody>
          <a:bodyPr>
            <a:normAutofit/>
          </a:bodyPr>
          <a:lstStyle/>
          <a:p>
            <a:endParaRPr lang="et-EE" dirty="0"/>
          </a:p>
          <a:p>
            <a:pPr marL="342900" indent="-342900" algn="just">
              <a:buFont typeface="Arial" panose="020B0604020202020204" pitchFamily="34" charset="0"/>
              <a:buChar char="•"/>
            </a:pPr>
            <a:r>
              <a:rPr lang="et-EE" dirty="0">
                <a:solidFill>
                  <a:schemeClr val="tx1"/>
                </a:solidFill>
                <a:latin typeface="+mn-lt"/>
              </a:rPr>
              <a:t>EPPO on loodud ELi finantshuvide kaitseks = nõukogu määrus 2017/1939 (EPPO määrus) art 4</a:t>
            </a:r>
          </a:p>
          <a:p>
            <a:pPr marL="342900" indent="-342900" algn="just">
              <a:buFont typeface="Arial" panose="020B0604020202020204" pitchFamily="34" charset="0"/>
              <a:buChar char="•"/>
            </a:pPr>
            <a:r>
              <a:rPr lang="et-EE" dirty="0">
                <a:solidFill>
                  <a:schemeClr val="tx1"/>
                </a:solidFill>
                <a:latin typeface="+mn-lt"/>
              </a:rPr>
              <a:t>Lai kontseptsioon = direktiivi 2017/1370 art 2 liidu finantshuve kahjustava pettusevastase võitluse kohta kriminaalõiguse kaudu (PIF-direktiiv)</a:t>
            </a:r>
          </a:p>
          <a:p>
            <a:pPr marL="342900" indent="-342900" algn="just">
              <a:buFontTx/>
              <a:buChar char="-"/>
            </a:pPr>
            <a:r>
              <a:rPr lang="et-EE" dirty="0">
                <a:solidFill>
                  <a:schemeClr val="tx1"/>
                </a:solidFill>
                <a:latin typeface="+mn-lt"/>
              </a:rPr>
              <a:t>kõik tulud, kulud ja varad (Euroopa Kohtu lahendites kajastatud lai kontseptsioon, nt</a:t>
            </a:r>
            <a:r>
              <a:rPr lang="et-EE" dirty="0"/>
              <a:t> </a:t>
            </a:r>
            <a:r>
              <a:rPr lang="et-EE" dirty="0">
                <a:solidFill>
                  <a:schemeClr val="tx1"/>
                </a:solidFill>
                <a:latin typeface="+mn-lt"/>
              </a:rPr>
              <a:t>Taricco)</a:t>
            </a:r>
          </a:p>
          <a:p>
            <a:pPr marL="342900" indent="-342900" algn="just">
              <a:buFontTx/>
              <a:buChar char="-"/>
            </a:pPr>
            <a:r>
              <a:rPr lang="et-EE" dirty="0">
                <a:solidFill>
                  <a:schemeClr val="tx1"/>
                </a:solidFill>
                <a:latin typeface="+mn-lt"/>
              </a:rPr>
              <a:t>liidu eelarve, ELi institutsioonide, organite, asutuste ja agentuuride või eelarvete kaetud, nende kaudu kaudu omandatud või nende tõttu </a:t>
            </a:r>
          </a:p>
          <a:p>
            <a:pPr marL="342900" indent="-342900" algn="just">
              <a:buFontTx/>
              <a:buChar char="-"/>
            </a:pPr>
            <a:r>
              <a:rPr lang="et-EE" dirty="0">
                <a:solidFill>
                  <a:schemeClr val="tx1"/>
                </a:solidFill>
                <a:latin typeface="+mn-lt"/>
              </a:rPr>
              <a:t>otseselt või kaudselt nende juhitud või jälgitud </a:t>
            </a:r>
          </a:p>
          <a:p>
            <a:pPr algn="just"/>
            <a:r>
              <a:rPr lang="et-EE" dirty="0"/>
              <a:t> </a:t>
            </a:r>
            <a:r>
              <a:rPr lang="en-US" dirty="0"/>
              <a:t>			</a:t>
            </a:r>
          </a:p>
          <a:p>
            <a:pPr algn="r"/>
            <a:r>
              <a:rPr lang="et-EE" dirty="0">
                <a:solidFill>
                  <a:schemeClr val="tx1"/>
                </a:solidFill>
                <a:latin typeface="+mn-lt"/>
              </a:rPr>
              <a:t>  ELi eelarvest peab olema teatud ettekujutus </a:t>
            </a:r>
            <a:r>
              <a:rPr lang="en-US" dirty="0">
                <a:solidFill>
                  <a:schemeClr val="tx1"/>
                </a:solidFill>
                <a:latin typeface="+mn-lt"/>
              </a:rPr>
              <a:t>	</a:t>
            </a:r>
            <a:r>
              <a:rPr lang="en-US" dirty="0"/>
              <a:t>				</a:t>
            </a:r>
          </a:p>
          <a:p>
            <a:pPr marL="342900" indent="-342900" algn="l">
              <a:buFont typeface="Arial" panose="020B0604020202020204" pitchFamily="34" charset="0"/>
              <a:buChar char="•"/>
            </a:pPr>
            <a:endParaRPr lang="et-EE" dirty="0"/>
          </a:p>
          <a:p>
            <a:pPr marL="342900" indent="-342900" algn="l">
              <a:buFontTx/>
              <a:buChar char="-"/>
            </a:pPr>
            <a:endParaRPr lang="et-EE" dirty="0"/>
          </a:p>
        </p:txBody>
      </p:sp>
      <p:sp>
        <p:nvSpPr>
          <p:cNvPr id="4" name="Flecha derecha 3"/>
          <p:cNvSpPr/>
          <p:nvPr/>
        </p:nvSpPr>
        <p:spPr>
          <a:xfrm>
            <a:off x="1149326" y="53335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Dia számának helye 4">
            <a:extLst>
              <a:ext uri="{FF2B5EF4-FFF2-40B4-BE49-F238E27FC236}">
                <a16:creationId xmlns:a16="http://schemas.microsoft.com/office/drawing/2014/main" id="{3DE56190-F94E-4E4D-8D0C-5ADFFED7CCDF}"/>
              </a:ext>
            </a:extLst>
          </p:cNvPr>
          <p:cNvSpPr>
            <a:spLocks noGrp="1"/>
          </p:cNvSpPr>
          <p:nvPr>
            <p:ph type="sldNum" sz="quarter" idx="12"/>
          </p:nvPr>
        </p:nvSpPr>
        <p:spPr/>
        <p:txBody>
          <a:bodyPr/>
          <a:lstStyle/>
          <a:p>
            <a:fld id="{6113E31D-E2AB-40D1-8B51-AFA5AFEF393A}" type="slidenum">
              <a:rPr lang="en-US" smtClean="0"/>
              <a:t>3</a:t>
            </a:fld>
            <a:endParaRPr lang="et-EE" dirty="0"/>
          </a:p>
        </p:txBody>
      </p:sp>
    </p:spTree>
    <p:extLst>
      <p:ext uri="{BB962C8B-B14F-4D97-AF65-F5344CB8AC3E}">
        <p14:creationId xmlns:p14="http://schemas.microsoft.com/office/powerpoint/2010/main" val="1859010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t-EE"/>
              <a:t>ELI TULUD</a:t>
            </a:r>
            <a:endParaRPr lang="et-EE" dirty="0"/>
          </a:p>
        </p:txBody>
      </p:sp>
      <p:sp>
        <p:nvSpPr>
          <p:cNvPr id="3" name="Subtítulo 2"/>
          <p:cNvSpPr>
            <a:spLocks noGrp="1"/>
          </p:cNvSpPr>
          <p:nvPr>
            <p:ph idx="1"/>
          </p:nvPr>
        </p:nvSpPr>
        <p:spPr/>
        <p:txBody>
          <a:bodyPr>
            <a:normAutofit/>
          </a:bodyPr>
          <a:lstStyle/>
          <a:p>
            <a:pPr algn="l"/>
            <a:r>
              <a:rPr lang="et-EE" dirty="0">
                <a:solidFill>
                  <a:schemeClr val="tx1"/>
                </a:solidFill>
                <a:latin typeface="+mn-lt"/>
              </a:rPr>
              <a:t>Nõukogu otsustab omavahendite maksimumsumma ja nende liigid samaaegselt mitmeaastase finantsraamistiku kulude piirmääradega.</a:t>
            </a:r>
          </a:p>
          <a:p>
            <a:pPr algn="l"/>
            <a:endParaRPr lang="et-EE" dirty="0">
              <a:solidFill>
                <a:schemeClr val="tx1"/>
              </a:solidFill>
              <a:latin typeface="+mn-lt"/>
            </a:endParaRPr>
          </a:p>
          <a:p>
            <a:pPr algn="l"/>
            <a:r>
              <a:rPr lang="et-EE" b="1" dirty="0">
                <a:solidFill>
                  <a:schemeClr val="tx1"/>
                </a:solidFill>
                <a:latin typeface="+mn-lt"/>
              </a:rPr>
              <a:t>→</a:t>
            </a:r>
            <a:r>
              <a:rPr lang="et-EE" dirty="0"/>
              <a:t> </a:t>
            </a:r>
            <a:r>
              <a:rPr lang="et-EE" dirty="0">
                <a:solidFill>
                  <a:schemeClr val="tx1"/>
                </a:solidFill>
                <a:latin typeface="+mn-lt"/>
              </a:rPr>
              <a:t>Uued omavahendid? Taaskasutatava</a:t>
            </a:r>
            <a:r>
              <a:rPr lang="et-EE" dirty="0"/>
              <a:t> </a:t>
            </a:r>
            <a:r>
              <a:rPr lang="et-EE" dirty="0">
                <a:solidFill>
                  <a:schemeClr val="tx1"/>
                </a:solidFill>
                <a:latin typeface="+mn-lt"/>
              </a:rPr>
              <a:t>plasti</a:t>
            </a:r>
            <a:r>
              <a:rPr lang="et-EE" dirty="0"/>
              <a:t> </a:t>
            </a:r>
            <a:r>
              <a:rPr lang="et-EE" dirty="0">
                <a:solidFill>
                  <a:schemeClr val="tx1"/>
                </a:solidFill>
                <a:latin typeface="+mn-lt"/>
              </a:rPr>
              <a:t>maksud</a:t>
            </a:r>
            <a:r>
              <a:rPr lang="et-EE" dirty="0"/>
              <a:t> </a:t>
            </a:r>
            <a:r>
              <a:rPr lang="et-EE" dirty="0">
                <a:solidFill>
                  <a:schemeClr val="tx1"/>
                </a:solidFill>
                <a:latin typeface="+mn-lt"/>
              </a:rPr>
              <a:t>/ heitkogustega kauplemise süsteem / suurettevõtete</a:t>
            </a:r>
            <a:r>
              <a:rPr lang="et-EE" dirty="0"/>
              <a:t> </a:t>
            </a:r>
            <a:r>
              <a:rPr lang="et-EE" dirty="0">
                <a:solidFill>
                  <a:schemeClr val="tx1"/>
                </a:solidFill>
                <a:latin typeface="+mn-lt"/>
              </a:rPr>
              <a:t>tegevus / digimaks?</a:t>
            </a:r>
          </a:p>
          <a:p>
            <a:pPr algn="l"/>
            <a:endParaRPr lang="et-EE" dirty="0">
              <a:solidFill>
                <a:schemeClr val="tx1"/>
              </a:solidFill>
              <a:latin typeface="+mn-lt"/>
            </a:endParaRPr>
          </a:p>
          <a:p>
            <a:pPr algn="l"/>
            <a:r>
              <a:rPr lang="et-EE" dirty="0">
                <a:solidFill>
                  <a:schemeClr val="tx1"/>
                </a:solidFill>
                <a:latin typeface="+mn-lt"/>
              </a:rPr>
              <a:t>Pärast kokkuleppe saavutamist suunatakse need omavahendid automaatselt ELi eelarvesse, ilma et oleks vaja riiklike ametiasutuste täiendavaid otsuseid.</a:t>
            </a:r>
          </a:p>
          <a:p>
            <a:pPr algn="l"/>
            <a:r>
              <a:rPr lang="et-EE" dirty="0">
                <a:solidFill>
                  <a:schemeClr val="tx1"/>
                </a:solidFill>
                <a:latin typeface="+mn-lt"/>
              </a:rPr>
              <a:t>Mõned riigid saavad hüvitisi või ⁠mahahindlusi⁠, mille eesmärk on vähendada erinevust ELi eelarvesse makstavate summade ja sealt saadavate summade vahel.</a:t>
            </a:r>
          </a:p>
        </p:txBody>
      </p:sp>
      <p:sp>
        <p:nvSpPr>
          <p:cNvPr id="4" name="Dia számának helye 3">
            <a:extLst>
              <a:ext uri="{FF2B5EF4-FFF2-40B4-BE49-F238E27FC236}">
                <a16:creationId xmlns:a16="http://schemas.microsoft.com/office/drawing/2014/main" id="{DB349C8B-3FC6-4CA5-9A34-B3C089C74D3C}"/>
              </a:ext>
            </a:extLst>
          </p:cNvPr>
          <p:cNvSpPr>
            <a:spLocks noGrp="1"/>
          </p:cNvSpPr>
          <p:nvPr>
            <p:ph type="sldNum" sz="quarter" idx="12"/>
          </p:nvPr>
        </p:nvSpPr>
        <p:spPr/>
        <p:txBody>
          <a:bodyPr/>
          <a:lstStyle/>
          <a:p>
            <a:fld id="{6113E31D-E2AB-40D1-8B51-AFA5AFEF393A}" type="slidenum">
              <a:rPr lang="en-US" smtClean="0"/>
              <a:t>30</a:t>
            </a:fld>
            <a:endParaRPr lang="et-EE" dirty="0"/>
          </a:p>
        </p:txBody>
      </p:sp>
    </p:spTree>
    <p:extLst>
      <p:ext uri="{BB962C8B-B14F-4D97-AF65-F5344CB8AC3E}">
        <p14:creationId xmlns:p14="http://schemas.microsoft.com/office/powerpoint/2010/main" val="4075995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
              <a:rPr lang="et-EE" sz="4000" b="1" dirty="0"/>
              <a:t>KÜSITLUS. PANGE OMA TEADMISED PROOVILE</a:t>
            </a:r>
            <a:br/>
            <a:endParaRPr lang="et-EE" sz="4000" b="1" dirty="0"/>
          </a:p>
        </p:txBody>
      </p:sp>
      <p:sp>
        <p:nvSpPr>
          <p:cNvPr id="3" name="Subtítulo 2"/>
          <p:cNvSpPr>
            <a:spLocks noGrp="1"/>
          </p:cNvSpPr>
          <p:nvPr>
            <p:ph idx="1"/>
          </p:nvPr>
        </p:nvSpPr>
        <p:spPr/>
        <p:txBody>
          <a:bodyPr>
            <a:noAutofit/>
          </a:bodyPr>
          <a:lstStyle/>
          <a:p>
            <a:pPr algn="l"/>
            <a:endParaRPr lang="et-EE" sz="3200" dirty="0"/>
          </a:p>
          <a:p>
            <a:pPr marL="457200" indent="-457200" algn="l">
              <a:buAutoNum type="alphaUcParenR"/>
            </a:pPr>
            <a:endParaRPr lang="et-EE" sz="3200" dirty="0">
              <a:latin typeface="+mn-lt"/>
            </a:endParaRPr>
          </a:p>
          <a:p>
            <a:pPr algn="just"/>
            <a:r>
              <a:rPr lang="et-EE" sz="3200" dirty="0">
                <a:latin typeface="+mn-lt"/>
                <a:hlinkClick r:id="rId3"/>
              </a:rPr>
              <a:t>https://www.europarl.europa.eu/news/en/headlines/priorities/eu-s-long-term-budget/20200220STO73009/quiz-test-your-knowledge-of-the-eu-s-long-term-budget</a:t>
            </a:r>
            <a:endParaRPr lang="et-EE" sz="3200" dirty="0">
              <a:latin typeface="+mn-lt"/>
            </a:endParaRPr>
          </a:p>
          <a:p>
            <a:pPr algn="just"/>
            <a:endParaRPr lang="et-EE" sz="3200" dirty="0"/>
          </a:p>
        </p:txBody>
      </p:sp>
      <p:sp>
        <p:nvSpPr>
          <p:cNvPr id="4" name="Dia számának helye 3">
            <a:extLst>
              <a:ext uri="{FF2B5EF4-FFF2-40B4-BE49-F238E27FC236}">
                <a16:creationId xmlns:a16="http://schemas.microsoft.com/office/drawing/2014/main" id="{43ED132A-8FEC-40A1-B7A5-D7E1BD17190C}"/>
              </a:ext>
            </a:extLst>
          </p:cNvPr>
          <p:cNvSpPr>
            <a:spLocks noGrp="1"/>
          </p:cNvSpPr>
          <p:nvPr>
            <p:ph type="sldNum" sz="quarter" idx="12"/>
          </p:nvPr>
        </p:nvSpPr>
        <p:spPr/>
        <p:txBody>
          <a:bodyPr/>
          <a:lstStyle/>
          <a:p>
            <a:fld id="{6113E31D-E2AB-40D1-8B51-AFA5AFEF393A}" type="slidenum">
              <a:rPr lang="en-US" smtClean="0"/>
              <a:t>31</a:t>
            </a:fld>
            <a:endParaRPr lang="et-EE" dirty="0"/>
          </a:p>
        </p:txBody>
      </p:sp>
    </p:spTree>
    <p:extLst>
      <p:ext uri="{BB962C8B-B14F-4D97-AF65-F5344CB8AC3E}">
        <p14:creationId xmlns:p14="http://schemas.microsoft.com/office/powerpoint/2010/main" val="228135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3"/>
            <a:ext cx="9364579" cy="3936952"/>
          </a:xfrm>
        </p:spPr>
        <p:txBody>
          <a:bodyPr>
            <a:normAutofit/>
          </a:bodyPr>
          <a:lstStyle/>
          <a:p>
            <a:r>
              <a:rPr lang="et-EE" b="1" dirty="0"/>
              <a:t>6. KES</a:t>
            </a:r>
            <a:r>
              <a:rPr lang="et-EE" dirty="0"/>
              <a:t> ELi eelarvet </a:t>
            </a:r>
            <a:br>
              <a:rPr dirty="0"/>
            </a:br>
            <a:r>
              <a:rPr lang="et-EE" dirty="0"/>
              <a:t> rakendab?</a:t>
            </a:r>
            <a:br>
              <a:rPr dirty="0"/>
            </a:br>
            <a:endParaRPr lang="et-EE" dirty="0"/>
          </a:p>
        </p:txBody>
      </p:sp>
      <p:sp>
        <p:nvSpPr>
          <p:cNvPr id="3" name="Subtítulo 2"/>
          <p:cNvSpPr>
            <a:spLocks noGrp="1"/>
          </p:cNvSpPr>
          <p:nvPr>
            <p:ph type="subTitle" idx="1"/>
          </p:nvPr>
        </p:nvSpPr>
        <p:spPr>
          <a:xfrm>
            <a:off x="1524000" y="2406316"/>
            <a:ext cx="9460832" cy="2851484"/>
          </a:xfrm>
        </p:spPr>
        <p:txBody>
          <a:bodyPr>
            <a:normAutofit/>
          </a:bodyPr>
          <a:lstStyle/>
          <a:p>
            <a:pPr algn="l"/>
            <a:endParaRPr lang="es-ES_tradnl" dirty="0"/>
          </a:p>
          <a:p>
            <a:pPr algn="l"/>
            <a:endParaRPr lang="es-ES_tradnl" dirty="0"/>
          </a:p>
        </p:txBody>
      </p:sp>
      <p:sp>
        <p:nvSpPr>
          <p:cNvPr id="4" name="Dia számának helye 3">
            <a:extLst>
              <a:ext uri="{FF2B5EF4-FFF2-40B4-BE49-F238E27FC236}">
                <a16:creationId xmlns:a16="http://schemas.microsoft.com/office/drawing/2014/main" id="{46C56E34-E1D3-457A-BFCA-5EF4E8CAEA0A}"/>
              </a:ext>
            </a:extLst>
          </p:cNvPr>
          <p:cNvSpPr>
            <a:spLocks noGrp="1"/>
          </p:cNvSpPr>
          <p:nvPr>
            <p:ph type="sldNum" sz="quarter" idx="12"/>
          </p:nvPr>
        </p:nvSpPr>
        <p:spPr/>
        <p:txBody>
          <a:bodyPr/>
          <a:lstStyle/>
          <a:p>
            <a:fld id="{4FAB73BC-B049-4115-A692-8D63A059BFB8}" type="slidenum">
              <a:rPr lang="en-US" smtClean="0"/>
              <a:pPr/>
              <a:t>32</a:t>
            </a:fld>
            <a:endParaRPr lang="et-EE" dirty="0"/>
          </a:p>
        </p:txBody>
      </p:sp>
    </p:spTree>
    <p:extLst>
      <p:ext uri="{BB962C8B-B14F-4D97-AF65-F5344CB8AC3E}">
        <p14:creationId xmlns:p14="http://schemas.microsoft.com/office/powerpoint/2010/main" val="590580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t-EE"/>
              <a:t>ELTL artikkel 317</a:t>
            </a:r>
            <a:endParaRPr lang="et-EE" dirty="0"/>
          </a:p>
        </p:txBody>
      </p:sp>
      <p:sp>
        <p:nvSpPr>
          <p:cNvPr id="3" name="Marcador de contenido 2"/>
          <p:cNvSpPr>
            <a:spLocks noGrp="1"/>
          </p:cNvSpPr>
          <p:nvPr>
            <p:ph idx="1"/>
          </p:nvPr>
        </p:nvSpPr>
        <p:spPr>
          <a:xfrm>
            <a:off x="687847" y="1905000"/>
            <a:ext cx="10524635" cy="4267200"/>
          </a:xfrm>
        </p:spPr>
        <p:txBody>
          <a:bodyPr>
            <a:normAutofit/>
          </a:bodyPr>
          <a:lstStyle/>
          <a:p>
            <a:pPr marL="0" indent="0" algn="just">
              <a:buNone/>
            </a:pPr>
            <a:r>
              <a:rPr lang="et-EE" dirty="0">
                <a:solidFill>
                  <a:schemeClr val="tx1"/>
                </a:solidFill>
                <a:latin typeface="+mn-lt"/>
              </a:rPr>
              <a:t>Komisjon täidab eelarvet koostöös liikmesriikidega omal vastutusel ja määratud assigneeringute piires kooskõlas artikli 322 alusel kehtestatud määruste sätetega ning võttes arvesse usaldusväärse finantsjuhtimise põhimõtteid. Liikmesriigid teevad komisjoniga koostööd, et tagada nende assigneeringute kasutamine usaldusväärse finantsjuhtimise põhimõtete kohaselt.</a:t>
            </a:r>
          </a:p>
          <a:p>
            <a:pPr marL="0" indent="0" algn="just">
              <a:buNone/>
            </a:pPr>
            <a:endParaRPr lang="et-EE" dirty="0">
              <a:solidFill>
                <a:schemeClr val="tx1"/>
              </a:solidFill>
              <a:latin typeface="+mn-lt"/>
            </a:endParaRPr>
          </a:p>
          <a:p>
            <a:pPr marL="0" indent="0" algn="just">
              <a:buNone/>
            </a:pPr>
            <a:endParaRPr lang="et-EE" dirty="0">
              <a:solidFill>
                <a:schemeClr val="tx1"/>
              </a:solidFill>
              <a:latin typeface="+mn-lt"/>
            </a:endParaRPr>
          </a:p>
          <a:p>
            <a:pPr marL="0" indent="0" algn="just">
              <a:buNone/>
            </a:pPr>
            <a:r>
              <a:rPr lang="et-EE" dirty="0">
                <a:solidFill>
                  <a:schemeClr val="tx1"/>
                </a:solidFill>
                <a:latin typeface="+mn-lt"/>
              </a:rPr>
              <a:t>Lõplik</a:t>
            </a:r>
            <a:r>
              <a:rPr lang="et-EE" dirty="0"/>
              <a:t> </a:t>
            </a:r>
            <a:r>
              <a:rPr lang="et-EE" b="1" dirty="0">
                <a:solidFill>
                  <a:schemeClr val="tx1"/>
                </a:solidFill>
                <a:latin typeface="+mn-lt"/>
              </a:rPr>
              <a:t>vastutus</a:t>
            </a:r>
            <a:r>
              <a:rPr lang="et-EE" dirty="0"/>
              <a:t> </a:t>
            </a:r>
            <a:r>
              <a:rPr lang="et-EE" b="1" dirty="0">
                <a:solidFill>
                  <a:schemeClr val="tx1"/>
                </a:solidFill>
                <a:latin typeface="+mn-lt"/>
              </a:rPr>
              <a:t>eelarve</a:t>
            </a:r>
            <a:r>
              <a:rPr lang="et-EE" dirty="0"/>
              <a:t> </a:t>
            </a:r>
            <a:r>
              <a:rPr lang="et-EE" dirty="0">
                <a:solidFill>
                  <a:schemeClr val="tx1"/>
                </a:solidFill>
                <a:latin typeface="+mn-lt"/>
              </a:rPr>
              <a:t>täitmise</a:t>
            </a:r>
            <a:r>
              <a:rPr lang="et-EE" dirty="0"/>
              <a:t> </a:t>
            </a:r>
            <a:r>
              <a:rPr lang="et-EE" dirty="0">
                <a:solidFill>
                  <a:schemeClr val="tx1"/>
                </a:solidFill>
                <a:latin typeface="+mn-lt"/>
              </a:rPr>
              <a:t>osas</a:t>
            </a:r>
            <a:r>
              <a:rPr lang="et-EE" dirty="0"/>
              <a:t> </a:t>
            </a:r>
            <a:r>
              <a:rPr lang="et-EE" dirty="0">
                <a:solidFill>
                  <a:schemeClr val="tx1"/>
                </a:solidFill>
                <a:latin typeface="+mn-lt"/>
              </a:rPr>
              <a:t>lasub</a:t>
            </a:r>
            <a:r>
              <a:rPr lang="et-EE" dirty="0"/>
              <a:t> </a:t>
            </a:r>
            <a:r>
              <a:rPr lang="et-EE" dirty="0">
                <a:solidFill>
                  <a:schemeClr val="tx1"/>
                </a:solidFill>
                <a:latin typeface="+mn-lt"/>
              </a:rPr>
              <a:t>Euroopa</a:t>
            </a:r>
            <a:r>
              <a:rPr lang="et-EE" dirty="0"/>
              <a:t> </a:t>
            </a:r>
            <a:r>
              <a:rPr lang="et-EE" dirty="0">
                <a:solidFill>
                  <a:schemeClr val="tx1"/>
                </a:solidFill>
                <a:latin typeface="+mn-lt"/>
              </a:rPr>
              <a:t>Komisjonil,</a:t>
            </a:r>
            <a:r>
              <a:rPr lang="et-EE" dirty="0"/>
              <a:t> </a:t>
            </a:r>
            <a:r>
              <a:rPr lang="et-EE" dirty="0">
                <a:solidFill>
                  <a:schemeClr val="tx1"/>
                </a:solidFill>
                <a:latin typeface="+mn-lt"/>
              </a:rPr>
              <a:t>kuid</a:t>
            </a:r>
          </a:p>
          <a:p>
            <a:pPr marL="0" indent="0" algn="just">
              <a:buNone/>
            </a:pPr>
            <a:r>
              <a:rPr lang="et-EE" dirty="0">
                <a:solidFill>
                  <a:schemeClr val="tx1"/>
                </a:solidFill>
                <a:latin typeface="+mn-lt"/>
              </a:rPr>
              <a:t>… praktikas</a:t>
            </a:r>
            <a:r>
              <a:rPr lang="et-EE" dirty="0"/>
              <a:t> </a:t>
            </a:r>
            <a:r>
              <a:rPr lang="et-EE" b="1" dirty="0">
                <a:solidFill>
                  <a:schemeClr val="tx1"/>
                </a:solidFill>
                <a:latin typeface="+mn-lt"/>
              </a:rPr>
              <a:t>kulutatakse enam kui 70%</a:t>
            </a:r>
            <a:r>
              <a:rPr lang="et-EE" dirty="0"/>
              <a:t> </a:t>
            </a:r>
            <a:r>
              <a:rPr lang="et-EE" b="1" dirty="0">
                <a:solidFill>
                  <a:schemeClr val="tx1"/>
                </a:solidFill>
                <a:latin typeface="+mn-lt"/>
              </a:rPr>
              <a:t>eelarvest</a:t>
            </a:r>
            <a:r>
              <a:rPr lang="et-EE" dirty="0"/>
              <a:t> </a:t>
            </a:r>
            <a:r>
              <a:rPr lang="et-EE" b="1" dirty="0">
                <a:solidFill>
                  <a:schemeClr val="tx1"/>
                </a:solidFill>
                <a:latin typeface="+mn-lt"/>
              </a:rPr>
              <a:t>jagatud</a:t>
            </a:r>
            <a:r>
              <a:rPr lang="et-EE" dirty="0"/>
              <a:t> </a:t>
            </a:r>
            <a:r>
              <a:rPr lang="et-EE" b="1" dirty="0">
                <a:solidFill>
                  <a:schemeClr val="tx1"/>
                </a:solidFill>
                <a:latin typeface="+mn-lt"/>
              </a:rPr>
              <a:t>halduse</a:t>
            </a:r>
            <a:r>
              <a:rPr lang="et-EE" dirty="0"/>
              <a:t> </a:t>
            </a:r>
            <a:r>
              <a:rPr lang="et-EE" b="1" dirty="0">
                <a:solidFill>
                  <a:schemeClr val="tx1"/>
                </a:solidFill>
                <a:latin typeface="+mn-lt"/>
              </a:rPr>
              <a:t>raames,</a:t>
            </a:r>
            <a:r>
              <a:rPr lang="et-EE" dirty="0"/>
              <a:t> </a:t>
            </a:r>
            <a:r>
              <a:rPr lang="et-EE" b="1" dirty="0">
                <a:solidFill>
                  <a:schemeClr val="tx1"/>
                </a:solidFill>
                <a:latin typeface="+mn-lt"/>
              </a:rPr>
              <a:t>kus </a:t>
            </a:r>
            <a:r>
              <a:rPr lang="et-EE" dirty="0">
                <a:solidFill>
                  <a:schemeClr val="tx1"/>
                </a:solidFill>
                <a:latin typeface="+mn-lt"/>
              </a:rPr>
              <a:t>ELi</a:t>
            </a:r>
            <a:r>
              <a:rPr lang="et-EE" dirty="0"/>
              <a:t> </a:t>
            </a:r>
            <a:r>
              <a:rPr lang="et-EE" b="1" dirty="0">
                <a:solidFill>
                  <a:schemeClr val="tx1"/>
                </a:solidFill>
                <a:latin typeface="+mn-lt"/>
              </a:rPr>
              <a:t>liikmesriigid</a:t>
            </a:r>
            <a:r>
              <a:rPr lang="et-EE" dirty="0"/>
              <a:t> </a:t>
            </a:r>
            <a:r>
              <a:rPr lang="et-EE" b="1" dirty="0">
                <a:solidFill>
                  <a:schemeClr val="tx1"/>
                </a:solidFill>
                <a:latin typeface="+mn-lt"/>
              </a:rPr>
              <a:t>jaotavad</a:t>
            </a:r>
            <a:r>
              <a:rPr lang="et-EE" dirty="0"/>
              <a:t> </a:t>
            </a:r>
            <a:r>
              <a:rPr lang="et-EE" dirty="0">
                <a:solidFill>
                  <a:schemeClr val="tx1"/>
                </a:solidFill>
                <a:latin typeface="+mn-lt"/>
              </a:rPr>
              <a:t>vahendeid</a:t>
            </a:r>
            <a:r>
              <a:rPr lang="et-EE" dirty="0"/>
              <a:t> </a:t>
            </a:r>
            <a:r>
              <a:rPr lang="et-EE" dirty="0">
                <a:solidFill>
                  <a:schemeClr val="tx1"/>
                </a:solidFill>
                <a:latin typeface="+mn-lt"/>
              </a:rPr>
              <a:t>ja</a:t>
            </a:r>
            <a:r>
              <a:rPr lang="et-EE" dirty="0"/>
              <a:t> </a:t>
            </a:r>
            <a:r>
              <a:rPr lang="et-EE" dirty="0">
                <a:solidFill>
                  <a:schemeClr val="tx1"/>
                </a:solidFill>
                <a:latin typeface="+mn-lt"/>
              </a:rPr>
              <a:t>haldavad</a:t>
            </a:r>
            <a:r>
              <a:rPr lang="et-EE" dirty="0"/>
              <a:t> </a:t>
            </a:r>
            <a:r>
              <a:rPr lang="et-EE" dirty="0">
                <a:solidFill>
                  <a:schemeClr val="tx1"/>
                </a:solidFill>
                <a:latin typeface="+mn-lt"/>
              </a:rPr>
              <a:t>kulusid. ELi</a:t>
            </a:r>
            <a:r>
              <a:rPr lang="et-EE" dirty="0"/>
              <a:t> </a:t>
            </a:r>
            <a:r>
              <a:rPr lang="et-EE" dirty="0">
                <a:solidFill>
                  <a:schemeClr val="tx1"/>
                </a:solidFill>
                <a:latin typeface="+mn-lt"/>
              </a:rPr>
              <a:t>liikmesriigid</a:t>
            </a:r>
            <a:r>
              <a:rPr lang="et-EE" dirty="0"/>
              <a:t> </a:t>
            </a:r>
            <a:r>
              <a:rPr lang="et-EE" dirty="0">
                <a:solidFill>
                  <a:schemeClr val="tx1"/>
                </a:solidFill>
                <a:latin typeface="+mn-lt"/>
              </a:rPr>
              <a:t>koguvad</a:t>
            </a:r>
            <a:r>
              <a:rPr lang="et-EE" dirty="0"/>
              <a:t> </a:t>
            </a:r>
            <a:r>
              <a:rPr lang="et-EE" b="1" dirty="0">
                <a:solidFill>
                  <a:schemeClr val="tx1"/>
                </a:solidFill>
                <a:latin typeface="+mn-lt"/>
              </a:rPr>
              <a:t>ka</a:t>
            </a:r>
            <a:r>
              <a:rPr lang="et-EE" dirty="0"/>
              <a:t> </a:t>
            </a:r>
            <a:r>
              <a:rPr lang="et-EE" b="1" dirty="0">
                <a:solidFill>
                  <a:schemeClr val="tx1"/>
                </a:solidFill>
                <a:latin typeface="+mn-lt"/>
              </a:rPr>
              <a:t>ELi</a:t>
            </a:r>
            <a:r>
              <a:rPr lang="et-EE" dirty="0"/>
              <a:t> </a:t>
            </a:r>
            <a:r>
              <a:rPr lang="et-EE" b="1" dirty="0">
                <a:solidFill>
                  <a:schemeClr val="tx1"/>
                </a:solidFill>
                <a:latin typeface="+mn-lt"/>
              </a:rPr>
              <a:t>traditsioonilisi</a:t>
            </a:r>
            <a:r>
              <a:rPr lang="et-EE" dirty="0"/>
              <a:t> </a:t>
            </a:r>
            <a:r>
              <a:rPr lang="et-EE" b="1" dirty="0">
                <a:solidFill>
                  <a:schemeClr val="tx1"/>
                </a:solidFill>
                <a:latin typeface="+mn-lt"/>
              </a:rPr>
              <a:t>omavahendeid.</a:t>
            </a:r>
            <a:r>
              <a:rPr lang="et-EE" dirty="0"/>
              <a:t> </a:t>
            </a:r>
            <a:endParaRPr lang="et-EE" dirty="0">
              <a:solidFill>
                <a:schemeClr val="tx1"/>
              </a:solidFill>
              <a:latin typeface="+mn-lt"/>
            </a:endParaRPr>
          </a:p>
          <a:p>
            <a:pPr marL="0" indent="0" algn="just">
              <a:buNone/>
            </a:pPr>
            <a:endParaRPr lang="et-EE" dirty="0"/>
          </a:p>
          <a:p>
            <a:pPr marL="0" indent="0" algn="just">
              <a:buNone/>
            </a:pPr>
            <a:endParaRPr lang="et-EE" dirty="0"/>
          </a:p>
        </p:txBody>
      </p:sp>
      <p:sp>
        <p:nvSpPr>
          <p:cNvPr id="4" name="Flecha abajo 3"/>
          <p:cNvSpPr/>
          <p:nvPr/>
        </p:nvSpPr>
        <p:spPr>
          <a:xfrm>
            <a:off x="1471961" y="3155128"/>
            <a:ext cx="484632" cy="524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bajo 4"/>
          <p:cNvSpPr/>
          <p:nvPr/>
        </p:nvSpPr>
        <p:spPr>
          <a:xfrm>
            <a:off x="10326475" y="3325952"/>
            <a:ext cx="484632" cy="524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bajo 5"/>
          <p:cNvSpPr/>
          <p:nvPr/>
        </p:nvSpPr>
        <p:spPr>
          <a:xfrm>
            <a:off x="5603934" y="3295810"/>
            <a:ext cx="484632" cy="524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Dia számának helye 6">
            <a:extLst>
              <a:ext uri="{FF2B5EF4-FFF2-40B4-BE49-F238E27FC236}">
                <a16:creationId xmlns:a16="http://schemas.microsoft.com/office/drawing/2014/main" id="{F193FF4A-7493-4593-AFE5-6D263A1D50BC}"/>
              </a:ext>
            </a:extLst>
          </p:cNvPr>
          <p:cNvSpPr>
            <a:spLocks noGrp="1"/>
          </p:cNvSpPr>
          <p:nvPr>
            <p:ph type="sldNum" sz="quarter" idx="12"/>
          </p:nvPr>
        </p:nvSpPr>
        <p:spPr/>
        <p:txBody>
          <a:bodyPr/>
          <a:lstStyle/>
          <a:p>
            <a:fld id="{6113E31D-E2AB-40D1-8B51-AFA5AFEF393A}" type="slidenum">
              <a:rPr lang="en-US" smtClean="0"/>
              <a:t>33</a:t>
            </a:fld>
            <a:endParaRPr lang="et-EE" dirty="0"/>
          </a:p>
        </p:txBody>
      </p:sp>
    </p:spTree>
    <p:extLst>
      <p:ext uri="{BB962C8B-B14F-4D97-AF65-F5344CB8AC3E}">
        <p14:creationId xmlns:p14="http://schemas.microsoft.com/office/powerpoint/2010/main" val="2833004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848" y="565720"/>
            <a:ext cx="9967452" cy="1450757"/>
          </a:xfrm>
        </p:spPr>
        <p:txBody>
          <a:bodyPr>
            <a:normAutofit fontScale="90000"/>
          </a:bodyPr>
          <a:lstStyle/>
          <a:p>
            <a:pPr algn="l"/>
            <a:br>
              <a:rPr dirty="0"/>
            </a:br>
            <a:r>
              <a:rPr lang="et-EE" sz="4900" b="1" i="1" dirty="0"/>
              <a:t>OTSENE- KAUDNE-ÜHINE</a:t>
            </a:r>
            <a:br>
              <a:rPr lang="et-EE" sz="4900" b="1" i="1" dirty="0"/>
            </a:br>
            <a:r>
              <a:rPr lang="et-EE" sz="4900" dirty="0"/>
              <a:t>Haldus</a:t>
            </a:r>
            <a:br>
              <a:rPr dirty="0"/>
            </a:br>
            <a:endParaRPr lang="et-EE" dirty="0"/>
          </a:p>
        </p:txBody>
      </p:sp>
      <p:sp>
        <p:nvSpPr>
          <p:cNvPr id="3" name="Subtítulo 2"/>
          <p:cNvSpPr>
            <a:spLocks noGrp="1"/>
          </p:cNvSpPr>
          <p:nvPr>
            <p:ph idx="1"/>
          </p:nvPr>
        </p:nvSpPr>
        <p:spPr>
          <a:xfrm>
            <a:off x="687848" y="1905000"/>
            <a:ext cx="10188699" cy="4267200"/>
          </a:xfrm>
        </p:spPr>
        <p:txBody>
          <a:bodyPr>
            <a:normAutofit fontScale="70000" lnSpcReduction="20000"/>
          </a:bodyPr>
          <a:lstStyle/>
          <a:p>
            <a:pPr marL="0" indent="0" algn="l">
              <a:buNone/>
            </a:pPr>
            <a:r>
              <a:rPr lang="et-EE" sz="3500" dirty="0">
                <a:solidFill>
                  <a:schemeClr val="tx1"/>
                </a:solidFill>
                <a:latin typeface="+mn-lt"/>
              </a:rPr>
              <a:t>Eelarvet saab täita järgmiselt.</a:t>
            </a:r>
          </a:p>
          <a:p>
            <a:pPr algn="l"/>
            <a:endParaRPr lang="et-EE" sz="3500" dirty="0">
              <a:solidFill>
                <a:schemeClr val="tx1"/>
              </a:solidFill>
              <a:latin typeface="+mn-lt"/>
            </a:endParaRPr>
          </a:p>
          <a:p>
            <a:pPr marL="342900" indent="-342900" algn="l">
              <a:buFont typeface="Wingdings" panose="05000000000000000000" pitchFamily="2" charset="2"/>
              <a:buChar char="Ø"/>
            </a:pPr>
            <a:r>
              <a:rPr lang="et-EE" sz="3500" b="1" dirty="0">
                <a:solidFill>
                  <a:schemeClr val="tx1"/>
                </a:solidFill>
                <a:latin typeface="+mn-lt"/>
              </a:rPr>
              <a:t>OTSESELT </a:t>
            </a:r>
            <a:r>
              <a:rPr lang="et-EE" sz="3500" dirty="0">
                <a:solidFill>
                  <a:schemeClr val="tx1"/>
                </a:solidFill>
                <a:latin typeface="+mn-lt"/>
              </a:rPr>
              <a:t>ELi komisjoni poolt (kuid</a:t>
            </a:r>
            <a:r>
              <a:rPr lang="et-EE" dirty="0"/>
              <a:t> </a:t>
            </a:r>
            <a:r>
              <a:rPr lang="et-EE" sz="3500" dirty="0">
                <a:solidFill>
                  <a:schemeClr val="tx1"/>
                </a:solidFill>
                <a:latin typeface="+mn-lt"/>
              </a:rPr>
              <a:t>ka ELi delegatsioonid, täitevasutused…)</a:t>
            </a:r>
          </a:p>
          <a:p>
            <a:pPr marL="342900" indent="-342900" algn="l">
              <a:buFont typeface="Wingdings" panose="05000000000000000000" pitchFamily="2" charset="2"/>
              <a:buChar char="Ø"/>
            </a:pPr>
            <a:r>
              <a:rPr lang="et-EE" sz="3500" b="1" dirty="0">
                <a:solidFill>
                  <a:schemeClr val="tx1"/>
                </a:solidFill>
                <a:latin typeface="+mn-lt"/>
              </a:rPr>
              <a:t>KAUDSELT</a:t>
            </a:r>
            <a:r>
              <a:rPr lang="et-EE" sz="3500" dirty="0">
                <a:solidFill>
                  <a:schemeClr val="tx1"/>
                </a:solidFill>
                <a:latin typeface="+mn-lt"/>
              </a:rPr>
              <a:t> usaldades selle teistele asutustele ELi sees/väljas (nt kolmandad riigid, rahvusvahelised organisatsioonid nagu ÜRO ja Punane Rist, Euroopa Investeerimispank ja Euroopa Investeerimisfond...</a:t>
            </a:r>
          </a:p>
          <a:p>
            <a:pPr marL="342900" indent="-342900" algn="l">
              <a:buFont typeface="Wingdings" panose="05000000000000000000" pitchFamily="2" charset="2"/>
              <a:buChar char="Ø"/>
            </a:pPr>
            <a:r>
              <a:rPr lang="et-EE" sz="3500" b="1" dirty="0">
                <a:solidFill>
                  <a:schemeClr val="tx1"/>
                </a:solidFill>
                <a:latin typeface="+mn-lt"/>
              </a:rPr>
              <a:t>ÜHISELT</a:t>
            </a:r>
            <a:r>
              <a:rPr lang="et-EE" dirty="0"/>
              <a:t> </a:t>
            </a:r>
            <a:r>
              <a:rPr lang="et-EE" sz="3500" dirty="0">
                <a:solidFill>
                  <a:schemeClr val="tx1"/>
                </a:solidFill>
                <a:latin typeface="+mn-lt"/>
              </a:rPr>
              <a:t>Euroopa</a:t>
            </a:r>
            <a:r>
              <a:rPr lang="et-EE" dirty="0"/>
              <a:t> </a:t>
            </a:r>
            <a:r>
              <a:rPr lang="et-EE" sz="3500" dirty="0">
                <a:solidFill>
                  <a:schemeClr val="tx1"/>
                </a:solidFill>
                <a:latin typeface="+mn-lt"/>
              </a:rPr>
              <a:t>Komisjon ja</a:t>
            </a:r>
            <a:r>
              <a:rPr lang="et-EE" dirty="0"/>
              <a:t> </a:t>
            </a:r>
            <a:r>
              <a:rPr lang="et-EE" sz="3500" dirty="0">
                <a:solidFill>
                  <a:schemeClr val="tx1"/>
                </a:solidFill>
                <a:latin typeface="+mn-lt"/>
              </a:rPr>
              <a:t>liikmesriigid</a:t>
            </a:r>
            <a:r>
              <a:rPr lang="et-EE" dirty="0"/>
              <a:t> </a:t>
            </a:r>
            <a:r>
              <a:rPr lang="et-EE" sz="3500" dirty="0">
                <a:solidFill>
                  <a:schemeClr val="tx1"/>
                </a:solidFill>
                <a:latin typeface="+mn-lt"/>
              </a:rPr>
              <a:t>koos (nt ühtekuuluvuspoliitika</a:t>
            </a:r>
            <a:r>
              <a:rPr lang="et-EE" dirty="0"/>
              <a:t> </a:t>
            </a:r>
            <a:r>
              <a:rPr lang="et-EE" sz="3500" dirty="0">
                <a:solidFill>
                  <a:schemeClr val="tx1"/>
                </a:solidFill>
                <a:latin typeface="+mn-lt"/>
              </a:rPr>
              <a:t>, ühise</a:t>
            </a:r>
            <a:r>
              <a:rPr lang="et-EE" dirty="0"/>
              <a:t> </a:t>
            </a:r>
            <a:r>
              <a:rPr lang="et-EE" sz="3500" dirty="0">
                <a:solidFill>
                  <a:schemeClr val="tx1"/>
                </a:solidFill>
                <a:latin typeface="+mn-lt"/>
              </a:rPr>
              <a:t>põllumajanduspoliitika</a:t>
            </a:r>
            <a:r>
              <a:rPr lang="et-EE" dirty="0"/>
              <a:t> </a:t>
            </a:r>
            <a:r>
              <a:rPr lang="et-EE" sz="3500" dirty="0">
                <a:solidFill>
                  <a:schemeClr val="tx1"/>
                </a:solidFill>
                <a:latin typeface="+mn-lt"/>
              </a:rPr>
              <a:t>raames)</a:t>
            </a:r>
          </a:p>
          <a:p>
            <a:pPr marL="0" indent="0" algn="l">
              <a:buNone/>
            </a:pPr>
            <a:r>
              <a:rPr lang="et-EE" sz="2600" dirty="0">
                <a:solidFill>
                  <a:schemeClr val="tx1"/>
                </a:solidFill>
                <a:latin typeface="+mn-lt"/>
              </a:rPr>
              <a:t>Näide. Euroopa struktuuri- ja investeerimisfonde (ESIF) (sh Ühtekuuluvusfond, Euroopa Regionaalarengu Fond, Euroopa Sotsiaalfond, Euroopa Maaelu Arengu Põllumajandusfond ja Euroopa Merendus- ja Kalandusfond), mille kaudu suunatakse pool EL-i rahalistest vahenditest ning hallatakse ühiselt.</a:t>
            </a:r>
          </a:p>
          <a:p>
            <a:pPr algn="l"/>
            <a:endParaRPr lang="et-EE" dirty="0">
              <a:solidFill>
                <a:prstClr val="black"/>
              </a:solidFill>
            </a:endParaRPr>
          </a:p>
          <a:p>
            <a:pPr algn="l"/>
            <a:endParaRPr lang="et-EE" dirty="0"/>
          </a:p>
          <a:p>
            <a:pPr algn="l"/>
            <a:endParaRPr lang="et-EE" dirty="0"/>
          </a:p>
          <a:p>
            <a:pPr algn="l"/>
            <a:endParaRPr lang="et-EE" dirty="0"/>
          </a:p>
        </p:txBody>
      </p:sp>
      <p:sp>
        <p:nvSpPr>
          <p:cNvPr id="4" name="Dia számának helye 3">
            <a:extLst>
              <a:ext uri="{FF2B5EF4-FFF2-40B4-BE49-F238E27FC236}">
                <a16:creationId xmlns:a16="http://schemas.microsoft.com/office/drawing/2014/main" id="{75D5B79A-5A06-4424-821F-D967A38A7EA3}"/>
              </a:ext>
            </a:extLst>
          </p:cNvPr>
          <p:cNvSpPr>
            <a:spLocks noGrp="1"/>
          </p:cNvSpPr>
          <p:nvPr>
            <p:ph type="sldNum" sz="quarter" idx="12"/>
          </p:nvPr>
        </p:nvSpPr>
        <p:spPr/>
        <p:txBody>
          <a:bodyPr/>
          <a:lstStyle/>
          <a:p>
            <a:fld id="{6113E31D-E2AB-40D1-8B51-AFA5AFEF393A}" type="slidenum">
              <a:rPr lang="en-US" smtClean="0"/>
              <a:t>34</a:t>
            </a:fld>
            <a:endParaRPr lang="et-EE" dirty="0"/>
          </a:p>
        </p:txBody>
      </p:sp>
    </p:spTree>
    <p:extLst>
      <p:ext uri="{BB962C8B-B14F-4D97-AF65-F5344CB8AC3E}">
        <p14:creationId xmlns:p14="http://schemas.microsoft.com/office/powerpoint/2010/main" val="341381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45F75-C15D-45C8-ACB3-9F695A2AB82C}"/>
              </a:ext>
            </a:extLst>
          </p:cNvPr>
          <p:cNvSpPr>
            <a:spLocks noGrp="1"/>
          </p:cNvSpPr>
          <p:nvPr>
            <p:ph type="title"/>
          </p:nvPr>
        </p:nvSpPr>
        <p:spPr/>
        <p:txBody>
          <a:bodyPr/>
          <a:lstStyle/>
          <a:p>
            <a:endParaRPr lang="de-DE"/>
          </a:p>
        </p:txBody>
      </p:sp>
      <p:sp>
        <p:nvSpPr>
          <p:cNvPr id="3" name="Marcador de contenido 2"/>
          <p:cNvSpPr>
            <a:spLocks noGrp="1"/>
          </p:cNvSpPr>
          <p:nvPr>
            <p:ph idx="1"/>
          </p:nvPr>
        </p:nvSpPr>
        <p:spPr>
          <a:xfrm>
            <a:off x="687847" y="1905000"/>
            <a:ext cx="10524635" cy="3998495"/>
          </a:xfrm>
        </p:spPr>
        <p:txBody>
          <a:bodyPr>
            <a:normAutofit lnSpcReduction="10000"/>
          </a:bodyPr>
          <a:lstStyle/>
          <a:p>
            <a:pPr marL="0" indent="0" algn="just">
              <a:buNone/>
            </a:pPr>
            <a:r>
              <a:rPr lang="et-EE" dirty="0">
                <a:solidFill>
                  <a:schemeClr val="tx1"/>
                </a:solidFill>
                <a:latin typeface="+mn-lt"/>
              </a:rPr>
              <a:t>ELi toimimise lepingu artikli 325 lõikes 2 nõutakse, et liikmesriigid võtaksid liidu finantshuve kahjustava pettuse vastu võitlemiseks kasutusele samu meetmeid, mida nad võtavad nende enda finantshuve kahjustavate pettuste vastu võitlemiseks....</a:t>
            </a:r>
          </a:p>
          <a:p>
            <a:pPr marL="0" indent="0" algn="just">
              <a:buNone/>
            </a:pPr>
            <a:endParaRPr lang="et-EE" dirty="0">
              <a:solidFill>
                <a:schemeClr val="tx1"/>
              </a:solidFill>
              <a:latin typeface="+mn-lt"/>
            </a:endParaRPr>
          </a:p>
          <a:p>
            <a:pPr marL="0" indent="0" algn="just">
              <a:buNone/>
            </a:pPr>
            <a:r>
              <a:rPr lang="et-EE" dirty="0">
                <a:solidFill>
                  <a:schemeClr val="tx1"/>
                </a:solidFill>
                <a:latin typeface="+mn-lt"/>
              </a:rPr>
              <a:t>Finantsmäärus 2018/1046 sisaldab üksikasjalikke eeskirju, mis reguleerivad ELi eelarvet ning suurt hulka sise- ja väliskontrolli</a:t>
            </a:r>
          </a:p>
          <a:p>
            <a:pPr marL="0" indent="0" algn="just">
              <a:buNone/>
            </a:pPr>
            <a:endParaRPr lang="et-EE" dirty="0">
              <a:solidFill>
                <a:schemeClr val="tx1"/>
              </a:solidFill>
              <a:latin typeface="+mn-lt"/>
            </a:endParaRPr>
          </a:p>
          <a:p>
            <a:pPr marL="0" indent="0" algn="just">
              <a:buNone/>
            </a:pPr>
            <a:r>
              <a:rPr lang="et-EE" b="1" dirty="0">
                <a:solidFill>
                  <a:schemeClr val="tx1"/>
                </a:solidFill>
                <a:latin typeface="+mn-lt"/>
              </a:rPr>
              <a:t>JÄRELDUS</a:t>
            </a:r>
          </a:p>
          <a:p>
            <a:pPr marL="0" indent="0" algn="just">
              <a:buNone/>
            </a:pPr>
            <a:r>
              <a:rPr lang="et-EE" dirty="0">
                <a:solidFill>
                  <a:schemeClr val="tx1"/>
                </a:solidFill>
                <a:latin typeface="+mn-lt"/>
              </a:rPr>
              <a:t>Vastutus ELi finantshuvide kaitsmise eest on jagatud Euroopa institutsioonide ja liikmesriikide vahel.</a:t>
            </a:r>
          </a:p>
          <a:p>
            <a:pPr marL="0" indent="0">
              <a:buNone/>
            </a:pPr>
            <a:r>
              <a:rPr lang="et-EE" dirty="0">
                <a:solidFill>
                  <a:schemeClr val="tx1"/>
                </a:solidFill>
                <a:latin typeface="+mn-lt"/>
              </a:rPr>
              <a:t>Liikmesriigid on kohustatud pettuste ärahoidmiseks ja nende vastu võitlemiseks tegema koostööd komisjoni, Euroopa Pettustevastase Ameti (OLAF), kontrollikoja ja EPPOga.</a:t>
            </a:r>
          </a:p>
          <a:p>
            <a:pPr marL="342900" indent="-342900"/>
            <a:endParaRPr lang="et-EE" dirty="0"/>
          </a:p>
          <a:p>
            <a:pPr marL="0" indent="0" algn="just">
              <a:buNone/>
            </a:pPr>
            <a:endParaRPr lang="et-EE" dirty="0"/>
          </a:p>
          <a:p>
            <a:pPr marL="0" indent="0" algn="just">
              <a:buNone/>
            </a:pPr>
            <a:endParaRPr lang="et-EE" dirty="0"/>
          </a:p>
        </p:txBody>
      </p:sp>
      <p:sp>
        <p:nvSpPr>
          <p:cNvPr id="4" name="Dia számának helye 3">
            <a:extLst>
              <a:ext uri="{FF2B5EF4-FFF2-40B4-BE49-F238E27FC236}">
                <a16:creationId xmlns:a16="http://schemas.microsoft.com/office/drawing/2014/main" id="{7BB2B519-371E-4968-B70E-CB7C93B49ABB}"/>
              </a:ext>
            </a:extLst>
          </p:cNvPr>
          <p:cNvSpPr>
            <a:spLocks noGrp="1"/>
          </p:cNvSpPr>
          <p:nvPr>
            <p:ph type="sldNum" sz="quarter" idx="12"/>
          </p:nvPr>
        </p:nvSpPr>
        <p:spPr/>
        <p:txBody>
          <a:bodyPr/>
          <a:lstStyle/>
          <a:p>
            <a:fld id="{6113E31D-E2AB-40D1-8B51-AFA5AFEF393A}" type="slidenum">
              <a:rPr lang="en-US" smtClean="0"/>
              <a:t>35</a:t>
            </a:fld>
            <a:endParaRPr lang="et-EE" dirty="0"/>
          </a:p>
        </p:txBody>
      </p:sp>
    </p:spTree>
    <p:extLst>
      <p:ext uri="{BB962C8B-B14F-4D97-AF65-F5344CB8AC3E}">
        <p14:creationId xmlns:p14="http://schemas.microsoft.com/office/powerpoint/2010/main" val="4067338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t-EE" dirty="0"/>
              <a:t>VIIMANE KÜSITLUS — PANGE OMA TEADMISED PROOVILE</a:t>
            </a:r>
          </a:p>
        </p:txBody>
      </p:sp>
      <p:sp>
        <p:nvSpPr>
          <p:cNvPr id="3" name="Marcador de contenido 2"/>
          <p:cNvSpPr>
            <a:spLocks noGrp="1"/>
          </p:cNvSpPr>
          <p:nvPr>
            <p:ph idx="1"/>
          </p:nvPr>
        </p:nvSpPr>
        <p:spPr/>
        <p:txBody>
          <a:bodyPr/>
          <a:lstStyle/>
          <a:p>
            <a:pPr marL="0" indent="0">
              <a:buNone/>
            </a:pPr>
            <a:r>
              <a:rPr lang="et-EE" dirty="0">
                <a:solidFill>
                  <a:schemeClr val="tx1"/>
                </a:solidFill>
                <a:latin typeface="+mn-lt"/>
              </a:rPr>
              <a:t>Pettus</a:t>
            </a:r>
            <a:r>
              <a:rPr lang="et-EE" dirty="0"/>
              <a:t> </a:t>
            </a:r>
            <a:r>
              <a:rPr lang="et-EE" dirty="0">
                <a:solidFill>
                  <a:schemeClr val="tx1"/>
                </a:solidFill>
                <a:latin typeface="+mn-lt"/>
              </a:rPr>
              <a:t>mõjutab</a:t>
            </a:r>
            <a:r>
              <a:rPr lang="et-EE" dirty="0"/>
              <a:t> </a:t>
            </a:r>
            <a:r>
              <a:rPr lang="et-EE" dirty="0">
                <a:solidFill>
                  <a:schemeClr val="tx1"/>
                </a:solidFill>
                <a:latin typeface="+mn-lt"/>
              </a:rPr>
              <a:t>Euroopa eelarvet:</a:t>
            </a:r>
          </a:p>
          <a:p>
            <a:pPr marL="514350" indent="-514350">
              <a:buAutoNum type="alphaUcParenR"/>
            </a:pPr>
            <a:r>
              <a:rPr lang="et-EE" dirty="0">
                <a:solidFill>
                  <a:schemeClr val="tx1"/>
                </a:solidFill>
                <a:latin typeface="+mn-lt"/>
              </a:rPr>
              <a:t>On ohvriteta kuritegu, kuna</a:t>
            </a:r>
            <a:r>
              <a:rPr lang="et-EE" dirty="0"/>
              <a:t> </a:t>
            </a:r>
            <a:r>
              <a:rPr lang="et-EE" dirty="0">
                <a:solidFill>
                  <a:schemeClr val="tx1"/>
                </a:solidFill>
                <a:latin typeface="+mn-lt"/>
              </a:rPr>
              <a:t>ELi eelarve</a:t>
            </a:r>
            <a:r>
              <a:rPr lang="et-EE" dirty="0"/>
              <a:t> </a:t>
            </a:r>
            <a:r>
              <a:rPr lang="et-EE" dirty="0">
                <a:solidFill>
                  <a:schemeClr val="tx1"/>
                </a:solidFill>
                <a:latin typeface="+mn-lt"/>
              </a:rPr>
              <a:t>ei</a:t>
            </a:r>
            <a:r>
              <a:rPr lang="et-EE" dirty="0"/>
              <a:t> </a:t>
            </a:r>
            <a:r>
              <a:rPr lang="et-EE" dirty="0">
                <a:solidFill>
                  <a:schemeClr val="tx1"/>
                </a:solidFill>
                <a:latin typeface="+mn-lt"/>
              </a:rPr>
              <a:t>mõjuta konkreetseid isikuid</a:t>
            </a:r>
          </a:p>
          <a:p>
            <a:pPr marL="514350" indent="-514350">
              <a:buAutoNum type="alphaUcParenR"/>
            </a:pPr>
            <a:r>
              <a:rPr lang="et-EE" dirty="0">
                <a:solidFill>
                  <a:schemeClr val="tx1"/>
                </a:solidFill>
                <a:latin typeface="+mn-lt"/>
              </a:rPr>
              <a:t>Mõjutab</a:t>
            </a:r>
            <a:r>
              <a:rPr lang="et-EE" dirty="0"/>
              <a:t> </a:t>
            </a:r>
            <a:r>
              <a:rPr lang="et-EE" dirty="0">
                <a:solidFill>
                  <a:schemeClr val="tx1"/>
                </a:solidFill>
                <a:latin typeface="+mn-lt"/>
              </a:rPr>
              <a:t>ainult</a:t>
            </a:r>
            <a:r>
              <a:rPr lang="et-EE" dirty="0"/>
              <a:t> </a:t>
            </a:r>
            <a:r>
              <a:rPr lang="et-EE" dirty="0">
                <a:solidFill>
                  <a:schemeClr val="tx1"/>
                </a:solidFill>
                <a:latin typeface="+mn-lt"/>
              </a:rPr>
              <a:t>Euroopa</a:t>
            </a:r>
            <a:r>
              <a:rPr lang="et-EE" dirty="0"/>
              <a:t> </a:t>
            </a:r>
            <a:r>
              <a:rPr lang="et-EE" dirty="0">
                <a:solidFill>
                  <a:schemeClr val="tx1"/>
                </a:solidFill>
                <a:latin typeface="+mn-lt"/>
              </a:rPr>
              <a:t>Komisjoni</a:t>
            </a:r>
          </a:p>
          <a:p>
            <a:pPr marL="514350" indent="-514350">
              <a:buAutoNum type="alphaUcParenR"/>
            </a:pPr>
            <a:r>
              <a:rPr lang="et-EE" dirty="0">
                <a:solidFill>
                  <a:schemeClr val="tx1"/>
                </a:solidFill>
                <a:latin typeface="+mn-lt"/>
              </a:rPr>
              <a:t>Mõjutab</a:t>
            </a:r>
            <a:r>
              <a:rPr lang="et-EE" dirty="0"/>
              <a:t> </a:t>
            </a:r>
            <a:r>
              <a:rPr lang="et-EE" dirty="0">
                <a:solidFill>
                  <a:schemeClr val="tx1"/>
                </a:solidFill>
                <a:latin typeface="+mn-lt"/>
              </a:rPr>
              <a:t>komisjoni,</a:t>
            </a:r>
            <a:r>
              <a:rPr lang="et-EE" dirty="0"/>
              <a:t> </a:t>
            </a:r>
            <a:r>
              <a:rPr lang="et-EE" dirty="0">
                <a:solidFill>
                  <a:schemeClr val="tx1"/>
                </a:solidFill>
                <a:latin typeface="+mn-lt"/>
              </a:rPr>
              <a:t>liikmesriike ja kõiki ELi kodanikke ja maksumaksjaid</a:t>
            </a:r>
          </a:p>
        </p:txBody>
      </p:sp>
      <p:sp>
        <p:nvSpPr>
          <p:cNvPr id="4" name="Textfeld 3">
            <a:extLst>
              <a:ext uri="{FF2B5EF4-FFF2-40B4-BE49-F238E27FC236}">
                <a16:creationId xmlns:a16="http://schemas.microsoft.com/office/drawing/2014/main" id="{4EC11BB4-02C4-4557-A4DA-DCA71F8DDF77}"/>
              </a:ext>
            </a:extLst>
          </p:cNvPr>
          <p:cNvSpPr txBox="1"/>
          <p:nvPr/>
        </p:nvSpPr>
        <p:spPr>
          <a:xfrm>
            <a:off x="2164080" y="4038600"/>
            <a:ext cx="3200400" cy="461665"/>
          </a:xfrm>
          <a:prstGeom prst="rect">
            <a:avLst/>
          </a:prstGeom>
          <a:noFill/>
        </p:spPr>
        <p:txBody>
          <a:bodyPr wrap="square" rtlCol="0">
            <a:spAutoFit/>
          </a:bodyPr>
          <a:lstStyle/>
          <a:p>
            <a:r>
              <a:rPr lang="et-EE" sz="2400" dirty="0">
                <a:solidFill>
                  <a:schemeClr val="accent1">
                    <a:lumMod val="60000"/>
                    <a:lumOff val="40000"/>
                  </a:schemeClr>
                </a:solidFill>
              </a:rPr>
              <a:t>Õige vastus on</a:t>
            </a:r>
            <a:r>
              <a:rPr lang="et-EE"/>
              <a:t> </a:t>
            </a:r>
            <a:r>
              <a:rPr lang="et-EE" sz="2400" dirty="0">
                <a:solidFill>
                  <a:schemeClr val="accent1">
                    <a:lumMod val="60000"/>
                    <a:lumOff val="40000"/>
                  </a:schemeClr>
                </a:solidFill>
              </a:rPr>
              <a:t>C).</a:t>
            </a:r>
          </a:p>
        </p:txBody>
      </p:sp>
      <p:sp>
        <p:nvSpPr>
          <p:cNvPr id="5" name="Dia számának helye 4">
            <a:extLst>
              <a:ext uri="{FF2B5EF4-FFF2-40B4-BE49-F238E27FC236}">
                <a16:creationId xmlns:a16="http://schemas.microsoft.com/office/drawing/2014/main" id="{7A8D8010-6FF6-4ACE-9420-5BD4EF4B4A18}"/>
              </a:ext>
            </a:extLst>
          </p:cNvPr>
          <p:cNvSpPr>
            <a:spLocks noGrp="1"/>
          </p:cNvSpPr>
          <p:nvPr>
            <p:ph type="sldNum" sz="quarter" idx="12"/>
          </p:nvPr>
        </p:nvSpPr>
        <p:spPr/>
        <p:txBody>
          <a:bodyPr/>
          <a:lstStyle/>
          <a:p>
            <a:fld id="{6113E31D-E2AB-40D1-8B51-AFA5AFEF393A}" type="slidenum">
              <a:rPr lang="en-US" smtClean="0"/>
              <a:t>36</a:t>
            </a:fld>
            <a:endParaRPr lang="et-EE" dirty="0"/>
          </a:p>
        </p:txBody>
      </p:sp>
    </p:spTree>
    <p:extLst>
      <p:ext uri="{BB962C8B-B14F-4D97-AF65-F5344CB8AC3E}">
        <p14:creationId xmlns:p14="http://schemas.microsoft.com/office/powerpoint/2010/main" val="1509585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t-EE" dirty="0">
                <a:solidFill>
                  <a:schemeClr val="tx1">
                    <a:lumMod val="50000"/>
                    <a:lumOff val="50000"/>
                  </a:schemeClr>
                </a:solidFill>
              </a:rPr>
              <a:t>Tänan </a:t>
            </a:r>
            <a:br>
              <a:rPr dirty="0"/>
            </a:br>
            <a:r>
              <a:rPr lang="et-EE" dirty="0">
                <a:solidFill>
                  <a:schemeClr val="tx1">
                    <a:lumMod val="50000"/>
                    <a:lumOff val="50000"/>
                  </a:schemeClr>
                </a:solidFill>
              </a:rPr>
              <a:t>tähelepanu eest!</a:t>
            </a:r>
          </a:p>
        </p:txBody>
      </p:sp>
      <p:sp>
        <p:nvSpPr>
          <p:cNvPr id="3" name="Textplatzhalter 2"/>
          <p:cNvSpPr>
            <a:spLocks noGrp="1"/>
          </p:cNvSpPr>
          <p:nvPr>
            <p:ph type="body" idx="1"/>
          </p:nvPr>
        </p:nvSpPr>
        <p:spPr/>
        <p:txBody>
          <a:bodyPr>
            <a:normAutofit lnSpcReduction="10000"/>
          </a:bodyPr>
          <a:lstStyle/>
          <a:p>
            <a:endParaRPr lang="et-EE" dirty="0"/>
          </a:p>
          <a:p>
            <a:r>
              <a:rPr lang="et-EE" dirty="0">
                <a:solidFill>
                  <a:srgbClr val="133C8B"/>
                </a:solidFill>
              </a:rPr>
              <a:t>www.european.law</a:t>
            </a:r>
          </a:p>
        </p:txBody>
      </p:sp>
    </p:spTree>
    <p:extLst>
      <p:ext uri="{BB962C8B-B14F-4D97-AF65-F5344CB8AC3E}">
        <p14:creationId xmlns:p14="http://schemas.microsoft.com/office/powerpoint/2010/main" val="319535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3"/>
            <a:ext cx="9364579" cy="3149012"/>
          </a:xfrm>
        </p:spPr>
        <p:txBody>
          <a:bodyPr>
            <a:normAutofit/>
          </a:bodyPr>
          <a:lstStyle/>
          <a:p>
            <a:r>
              <a:rPr lang="et-EE" b="1" dirty="0"/>
              <a:t>2. MILLAL </a:t>
            </a:r>
            <a:r>
              <a:rPr lang="et-EE"/>
              <a:t>eelarves kokku lepitakse?</a:t>
            </a:r>
            <a:endParaRPr lang="et-EE" dirty="0"/>
          </a:p>
        </p:txBody>
      </p:sp>
      <p:sp>
        <p:nvSpPr>
          <p:cNvPr id="3" name="Subtítulo 2"/>
          <p:cNvSpPr>
            <a:spLocks noGrp="1"/>
          </p:cNvSpPr>
          <p:nvPr>
            <p:ph type="subTitle" idx="1"/>
          </p:nvPr>
        </p:nvSpPr>
        <p:spPr>
          <a:xfrm>
            <a:off x="1524000" y="2406316"/>
            <a:ext cx="9460832" cy="2851484"/>
          </a:xfrm>
        </p:spPr>
        <p:txBody>
          <a:bodyPr>
            <a:normAutofit/>
          </a:bodyPr>
          <a:lstStyle/>
          <a:p>
            <a:endParaRPr lang="es-ES_tradnl" dirty="0"/>
          </a:p>
          <a:p>
            <a:pPr marL="342900" indent="-342900" algn="l">
              <a:buFont typeface="Arial" panose="020B0604020202020204" pitchFamily="34" charset="0"/>
              <a:buChar char="•"/>
            </a:pPr>
            <a:endParaRPr lang="es-ES_tradnl" dirty="0"/>
          </a:p>
          <a:p>
            <a:pPr marL="342900" indent="-342900" algn="l">
              <a:buFontTx/>
              <a:buChar char="-"/>
            </a:pPr>
            <a:endParaRPr lang="es-ES_tradnl" dirty="0"/>
          </a:p>
        </p:txBody>
      </p:sp>
      <p:sp>
        <p:nvSpPr>
          <p:cNvPr id="4" name="Dia számának helye 3">
            <a:extLst>
              <a:ext uri="{FF2B5EF4-FFF2-40B4-BE49-F238E27FC236}">
                <a16:creationId xmlns:a16="http://schemas.microsoft.com/office/drawing/2014/main" id="{AB33A119-E78A-4D68-8227-9D70CE6015B2}"/>
              </a:ext>
            </a:extLst>
          </p:cNvPr>
          <p:cNvSpPr>
            <a:spLocks noGrp="1"/>
          </p:cNvSpPr>
          <p:nvPr>
            <p:ph type="sldNum" sz="quarter" idx="12"/>
          </p:nvPr>
        </p:nvSpPr>
        <p:spPr/>
        <p:txBody>
          <a:bodyPr/>
          <a:lstStyle/>
          <a:p>
            <a:fld id="{4FAB73BC-B049-4115-A692-8D63A059BFB8}" type="slidenum">
              <a:rPr lang="en-US" smtClean="0"/>
              <a:pPr/>
              <a:t>4</a:t>
            </a:fld>
            <a:endParaRPr lang="et-EE" dirty="0"/>
          </a:p>
        </p:txBody>
      </p:sp>
    </p:spTree>
    <p:extLst>
      <p:ext uri="{BB962C8B-B14F-4D97-AF65-F5344CB8AC3E}">
        <p14:creationId xmlns:p14="http://schemas.microsoft.com/office/powerpoint/2010/main" val="21200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
              <a:rPr lang="et-EE" sz="4000" b="1" dirty="0"/>
              <a:t>KÜSITLUS. PANGE OMA TEADMISED PROOVILE</a:t>
            </a:r>
            <a:br/>
            <a:endParaRPr lang="et-EE" sz="4000" b="1" dirty="0"/>
          </a:p>
        </p:txBody>
      </p:sp>
      <p:sp>
        <p:nvSpPr>
          <p:cNvPr id="3" name="Subtítulo 2"/>
          <p:cNvSpPr>
            <a:spLocks noGrp="1"/>
          </p:cNvSpPr>
          <p:nvPr>
            <p:ph idx="1"/>
          </p:nvPr>
        </p:nvSpPr>
        <p:spPr>
          <a:xfrm>
            <a:off x="687848" y="1905000"/>
            <a:ext cx="8568447" cy="4267200"/>
          </a:xfrm>
        </p:spPr>
        <p:txBody>
          <a:bodyPr>
            <a:noAutofit/>
          </a:bodyPr>
          <a:lstStyle/>
          <a:p>
            <a:pPr algn="l"/>
            <a:r>
              <a:rPr lang="et-EE" sz="3200" b="1" dirty="0">
                <a:solidFill>
                  <a:schemeClr val="tx1"/>
                </a:solidFill>
                <a:latin typeface="+mn-lt"/>
              </a:rPr>
              <a:t>2. MILLAL</a:t>
            </a:r>
            <a:r>
              <a:rPr lang="et-EE" dirty="0"/>
              <a:t> </a:t>
            </a:r>
            <a:r>
              <a:rPr lang="et-EE" sz="3200" b="1" dirty="0">
                <a:solidFill>
                  <a:schemeClr val="tx1"/>
                </a:solidFill>
                <a:latin typeface="+mn-lt"/>
              </a:rPr>
              <a:t>ELi eelarves kokku</a:t>
            </a:r>
            <a:r>
              <a:rPr lang="et-EE" dirty="0"/>
              <a:t> </a:t>
            </a:r>
            <a:r>
              <a:rPr lang="et-EE" sz="3200" b="1" dirty="0">
                <a:solidFill>
                  <a:schemeClr val="tx1"/>
                </a:solidFill>
                <a:latin typeface="+mn-lt"/>
              </a:rPr>
              <a:t>lepitakse?</a:t>
            </a:r>
          </a:p>
          <a:p>
            <a:pPr marL="457200" indent="-457200" algn="l">
              <a:buAutoNum type="alphaUcParenR"/>
            </a:pPr>
            <a:r>
              <a:rPr lang="et-EE" sz="3200" dirty="0">
                <a:solidFill>
                  <a:schemeClr val="tx1"/>
                </a:solidFill>
                <a:latin typeface="+mn-lt"/>
              </a:rPr>
              <a:t>ELi eelarve osas tehakse otsus igal aastal</a:t>
            </a:r>
          </a:p>
          <a:p>
            <a:pPr marL="457200" indent="-457200" algn="l">
              <a:buAutoNum type="alphaUcParenR"/>
            </a:pPr>
            <a:r>
              <a:rPr lang="et-EE" sz="3200" dirty="0">
                <a:solidFill>
                  <a:schemeClr val="tx1"/>
                </a:solidFill>
                <a:latin typeface="+mn-lt"/>
              </a:rPr>
              <a:t>Kehtib pikaajaline raamistik, mis määrab eelarve 7-aastaseks perioodiks</a:t>
            </a:r>
            <a:endParaRPr lang="et-EE" sz="3200" dirty="0">
              <a:solidFill>
                <a:schemeClr val="accent1">
                  <a:lumMod val="60000"/>
                  <a:lumOff val="40000"/>
                </a:schemeClr>
              </a:solidFill>
              <a:latin typeface="+mn-lt"/>
            </a:endParaRPr>
          </a:p>
          <a:p>
            <a:pPr algn="just"/>
            <a:endParaRPr lang="et-EE" sz="3200" dirty="0">
              <a:solidFill>
                <a:schemeClr val="tx1"/>
              </a:solidFill>
              <a:latin typeface="+mn-lt"/>
            </a:endParaRPr>
          </a:p>
          <a:p>
            <a:pPr algn="just"/>
            <a:endParaRPr lang="et-EE" sz="3200" dirty="0"/>
          </a:p>
        </p:txBody>
      </p:sp>
      <p:sp>
        <p:nvSpPr>
          <p:cNvPr id="4" name="Dia számának helye 3">
            <a:extLst>
              <a:ext uri="{FF2B5EF4-FFF2-40B4-BE49-F238E27FC236}">
                <a16:creationId xmlns:a16="http://schemas.microsoft.com/office/drawing/2014/main" id="{F023BE1C-359D-4BAE-9143-16D3558D7E41}"/>
              </a:ext>
            </a:extLst>
          </p:cNvPr>
          <p:cNvSpPr>
            <a:spLocks noGrp="1"/>
          </p:cNvSpPr>
          <p:nvPr>
            <p:ph type="sldNum" sz="quarter" idx="12"/>
          </p:nvPr>
        </p:nvSpPr>
        <p:spPr/>
        <p:txBody>
          <a:bodyPr/>
          <a:lstStyle/>
          <a:p>
            <a:fld id="{6113E31D-E2AB-40D1-8B51-AFA5AFEF393A}" type="slidenum">
              <a:rPr lang="en-US" smtClean="0"/>
              <a:t>5</a:t>
            </a:fld>
            <a:endParaRPr lang="et-EE" dirty="0"/>
          </a:p>
        </p:txBody>
      </p:sp>
    </p:spTree>
    <p:extLst>
      <p:ext uri="{BB962C8B-B14F-4D97-AF65-F5344CB8AC3E}">
        <p14:creationId xmlns:p14="http://schemas.microsoft.com/office/powerpoint/2010/main" val="314047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E11920D-D05C-4B82-B384-5F578AEB453D}"/>
              </a:ext>
            </a:extLst>
          </p:cNvPr>
          <p:cNvSpPr/>
          <p:nvPr/>
        </p:nvSpPr>
        <p:spPr>
          <a:xfrm>
            <a:off x="411480" y="651525"/>
            <a:ext cx="10362537" cy="6247864"/>
          </a:xfrm>
          <a:prstGeom prst="rect">
            <a:avLst/>
          </a:prstGeom>
        </p:spPr>
        <p:txBody>
          <a:bodyPr wrap="square">
            <a:spAutoFit/>
          </a:bodyPr>
          <a:lstStyle/>
          <a:p>
            <a:pPr algn="just"/>
            <a:r>
              <a:rPr lang="et-EE" sz="3200" b="1" dirty="0"/>
              <a:t>Mitmeaastane</a:t>
            </a:r>
            <a:r>
              <a:rPr lang="et-EE" dirty="0"/>
              <a:t> </a:t>
            </a:r>
            <a:r>
              <a:rPr lang="et-EE" sz="3200" b="1" dirty="0"/>
              <a:t>finantsraamistik: ELi pikaajaline eelarve (7 aastat) </a:t>
            </a:r>
            <a:r>
              <a:rPr lang="et-EE" sz="2400" b="1" dirty="0">
                <a:hlinkClick r:id="rId3"/>
              </a:rPr>
              <a:t>https://www.youtube.com/watch?v=QEKBOrXjljU </a:t>
            </a:r>
            <a:endParaRPr lang="et-EE" sz="2400" b="1" dirty="0"/>
          </a:p>
          <a:p>
            <a:pPr algn="just"/>
            <a:endParaRPr lang="et-EE" dirty="0"/>
          </a:p>
          <a:p>
            <a:pPr marL="342900" indent="-342900" algn="just">
              <a:buFontTx/>
              <a:buChar char="-"/>
            </a:pPr>
            <a:r>
              <a:rPr lang="et-EE" sz="2400" dirty="0"/>
              <a:t>Finantsplaneerimise ja eelarvedistsipliini raamistik: kehtestab piirangud (ülemmäärad), mida EL võib perioodi jooksul kulutada (üldine ja tegevusvaldkonna „rubriik“ kohta) / sisaldab mehhanisme, mis tagavad paindlikkuse ettenägematute vajaduste lahendamiseks</a:t>
            </a:r>
          </a:p>
          <a:p>
            <a:pPr marL="342900" indent="-342900" algn="just">
              <a:buFontTx/>
              <a:buChar char="-"/>
            </a:pPr>
            <a:r>
              <a:rPr lang="et-EE" sz="2400" dirty="0"/>
              <a:t>Võimaldab ELil viia kulutused vastavusse poliitiliste prioriteetidega ja viia poliitikad ellu piisava aja jooksul, et need oleksid tõhusad. </a:t>
            </a:r>
          </a:p>
          <a:p>
            <a:pPr marL="342900" indent="-342900" algn="just">
              <a:buFontTx/>
              <a:buChar char="-"/>
            </a:pPr>
            <a:r>
              <a:rPr lang="et-EE" sz="2400" dirty="0"/>
              <a:t>2014.–2020. aasta mitmeaastane finantsraamistik oli jagatud kuueks peamiseks kuluvaldkonnaks või „rubriigiks“: arukas ja kaasav majanduskasv, jätkusuutlik</a:t>
            </a:r>
            <a:r>
              <a:rPr lang="et-EE" dirty="0"/>
              <a:t> </a:t>
            </a:r>
            <a:r>
              <a:rPr lang="et-EE" sz="2400" dirty="0"/>
              <a:t>majanduskasv, turvalisus ja kodakondsus, globaalne Euroopa, halduskulud ja hüvitised. </a:t>
            </a:r>
          </a:p>
          <a:p>
            <a:pPr marL="342900" indent="-342900" algn="just">
              <a:buFontTx/>
              <a:buChar char="-"/>
            </a:pPr>
            <a:r>
              <a:rPr lang="et-EE" sz="2400" dirty="0"/>
              <a:t> Järgmine mitmeaastane finantsraamistik on</a:t>
            </a:r>
            <a:r>
              <a:rPr lang="et-EE" dirty="0"/>
              <a:t> </a:t>
            </a:r>
            <a:r>
              <a:rPr lang="et-EE" sz="2400" dirty="0"/>
              <a:t>perioodi 2021–2027 kohta </a:t>
            </a:r>
            <a:endParaRPr lang="et-EE" sz="1600" dirty="0"/>
          </a:p>
          <a:p>
            <a:pPr algn="just"/>
            <a:endParaRPr lang="et-EE" dirty="0"/>
          </a:p>
          <a:p>
            <a:pPr algn="just"/>
            <a:endParaRPr lang="et-EE" dirty="0"/>
          </a:p>
          <a:p>
            <a:pPr marL="342900" indent="-342900" algn="just">
              <a:buFont typeface="Arial" panose="020B0604020202020204" pitchFamily="34" charset="0"/>
              <a:buChar char="•"/>
            </a:pPr>
            <a:endParaRPr lang="et-EE" dirty="0"/>
          </a:p>
        </p:txBody>
      </p:sp>
      <p:sp>
        <p:nvSpPr>
          <p:cNvPr id="2" name="Dia számának helye 1">
            <a:extLst>
              <a:ext uri="{FF2B5EF4-FFF2-40B4-BE49-F238E27FC236}">
                <a16:creationId xmlns:a16="http://schemas.microsoft.com/office/drawing/2014/main" id="{18AF98B6-4E49-487B-87F5-324ABEF2912D}"/>
              </a:ext>
            </a:extLst>
          </p:cNvPr>
          <p:cNvSpPr>
            <a:spLocks noGrp="1"/>
          </p:cNvSpPr>
          <p:nvPr>
            <p:ph type="sldNum" sz="quarter" idx="12"/>
          </p:nvPr>
        </p:nvSpPr>
        <p:spPr/>
        <p:txBody>
          <a:bodyPr/>
          <a:lstStyle/>
          <a:p>
            <a:fld id="{5C560587-37D9-4F8A-84F5-0FABA1F59EBC}" type="slidenum">
              <a:rPr lang="es-ES" smtClean="0"/>
              <a:t>6</a:t>
            </a:fld>
            <a:endParaRPr lang="et-EE"/>
          </a:p>
        </p:txBody>
      </p:sp>
    </p:spTree>
    <p:extLst>
      <p:ext uri="{BB962C8B-B14F-4D97-AF65-F5344CB8AC3E}">
        <p14:creationId xmlns:p14="http://schemas.microsoft.com/office/powerpoint/2010/main" val="407145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E11920D-D05C-4B82-B384-5F578AEB453D}"/>
              </a:ext>
            </a:extLst>
          </p:cNvPr>
          <p:cNvSpPr/>
          <p:nvPr/>
        </p:nvSpPr>
        <p:spPr>
          <a:xfrm>
            <a:off x="411480" y="194310"/>
            <a:ext cx="11083833" cy="5940088"/>
          </a:xfrm>
          <a:prstGeom prst="rect">
            <a:avLst/>
          </a:prstGeom>
        </p:spPr>
        <p:txBody>
          <a:bodyPr wrap="square">
            <a:spAutoFit/>
          </a:bodyPr>
          <a:lstStyle/>
          <a:p>
            <a:pPr algn="just"/>
            <a:endParaRPr lang="et-EE" dirty="0"/>
          </a:p>
          <a:p>
            <a:pPr algn="just"/>
            <a:endParaRPr lang="et-EE" dirty="0"/>
          </a:p>
          <a:p>
            <a:pPr algn="just"/>
            <a:r>
              <a:rPr lang="et-EE" sz="3600" b="1" dirty="0"/>
              <a:t>ELi aastaeelarve </a:t>
            </a:r>
            <a:endParaRPr lang="et-EE" sz="2800" dirty="0"/>
          </a:p>
          <a:p>
            <a:pPr algn="just"/>
            <a:endParaRPr lang="et-EE" sz="2800" dirty="0"/>
          </a:p>
          <a:p>
            <a:pPr algn="just"/>
            <a:r>
              <a:rPr lang="et-EE" sz="2800" dirty="0"/>
              <a:t>on kehtestatud mitmeaastase finantsraamistikuga sätestatud piirides:</a:t>
            </a:r>
          </a:p>
          <a:p>
            <a:pPr marL="457200" indent="-190500" algn="just">
              <a:buFontTx/>
              <a:buChar char="-"/>
            </a:pPr>
            <a:r>
              <a:rPr lang="et-EE" sz="2800" dirty="0"/>
              <a:t> antud aasta kulukohustused kokku</a:t>
            </a:r>
            <a:r>
              <a:rPr lang="et-EE" dirty="0"/>
              <a:t> </a:t>
            </a:r>
            <a:r>
              <a:rPr lang="et-EE" sz="2800" dirty="0"/>
              <a:t>= maksimum juriidiliste kohustuste arv (nt lepingud/toetused, millega EL võib tegeleda)</a:t>
            </a:r>
          </a:p>
          <a:p>
            <a:pPr marL="449263" indent="-182563" algn="just"/>
            <a:r>
              <a:rPr lang="et-EE" sz="2800" dirty="0"/>
              <a:t>- antud aasta maksete kogusumma = aasta jooksul kulutatud</a:t>
            </a:r>
            <a:r>
              <a:rPr lang="et-EE" dirty="0"/>
              <a:t> </a:t>
            </a:r>
            <a:r>
              <a:rPr lang="et-EE" sz="2800" dirty="0"/>
              <a:t>tegelikud summad (võivad tuleneda</a:t>
            </a:r>
            <a:r>
              <a:rPr lang="et-EE" dirty="0"/>
              <a:t> </a:t>
            </a:r>
            <a:r>
              <a:rPr lang="et-EE" sz="2800" dirty="0"/>
              <a:t>eelmiste aastate</a:t>
            </a:r>
            <a:r>
              <a:rPr lang="et-EE" dirty="0"/>
              <a:t> </a:t>
            </a:r>
            <a:r>
              <a:rPr lang="et-EE" sz="2800" dirty="0"/>
              <a:t>juriidilistest</a:t>
            </a:r>
            <a:r>
              <a:rPr lang="et-EE" dirty="0"/>
              <a:t> </a:t>
            </a:r>
            <a:r>
              <a:rPr lang="et-EE" sz="2800" dirty="0"/>
              <a:t>kohustustest)</a:t>
            </a:r>
          </a:p>
          <a:p>
            <a:pPr marL="457200" indent="-190500" algn="just">
              <a:buFontTx/>
              <a:buChar char="-"/>
            </a:pPr>
            <a:r>
              <a:rPr lang="et-EE" sz="2800" dirty="0"/>
              <a:t>maksed ja kulukohustused ELi kuluvaldkonna kohta (rubriik)</a:t>
            </a:r>
          </a:p>
          <a:p>
            <a:pPr algn="just"/>
            <a:r>
              <a:rPr lang="et-EE" sz="2800" dirty="0"/>
              <a:t>Määratleb</a:t>
            </a:r>
            <a:r>
              <a:rPr lang="et-EE" dirty="0"/>
              <a:t> </a:t>
            </a:r>
            <a:r>
              <a:rPr lang="et-EE" sz="2800" dirty="0"/>
              <a:t>kõik</a:t>
            </a:r>
            <a:r>
              <a:rPr lang="et-EE" dirty="0"/>
              <a:t> </a:t>
            </a:r>
            <a:r>
              <a:rPr lang="et-EE" sz="2800" dirty="0"/>
              <a:t>ELi</a:t>
            </a:r>
            <a:r>
              <a:rPr lang="et-EE" dirty="0"/>
              <a:t> </a:t>
            </a:r>
            <a:r>
              <a:rPr lang="et-EE" sz="2800" dirty="0"/>
              <a:t>kulud</a:t>
            </a:r>
            <a:r>
              <a:rPr lang="et-EE" dirty="0"/>
              <a:t> </a:t>
            </a:r>
            <a:r>
              <a:rPr lang="et-EE" sz="2800" dirty="0"/>
              <a:t>ja</a:t>
            </a:r>
            <a:r>
              <a:rPr lang="et-EE" dirty="0"/>
              <a:t> </a:t>
            </a:r>
            <a:r>
              <a:rPr lang="et-EE" sz="2800" dirty="0"/>
              <a:t>tulud</a:t>
            </a:r>
            <a:r>
              <a:rPr lang="et-EE" dirty="0"/>
              <a:t> </a:t>
            </a:r>
            <a:r>
              <a:rPr lang="et-EE" sz="2800" dirty="0"/>
              <a:t>üheks aastaks,</a:t>
            </a:r>
            <a:r>
              <a:rPr lang="et-EE" dirty="0"/>
              <a:t> </a:t>
            </a:r>
            <a:r>
              <a:rPr lang="et-EE" sz="2800" dirty="0"/>
              <a:t>peab</a:t>
            </a:r>
            <a:r>
              <a:rPr lang="et-EE" dirty="0"/>
              <a:t> </a:t>
            </a:r>
            <a:r>
              <a:rPr lang="et-EE" sz="2800" dirty="0"/>
              <a:t>alati</a:t>
            </a:r>
            <a:r>
              <a:rPr lang="et-EE" dirty="0"/>
              <a:t> </a:t>
            </a:r>
            <a:r>
              <a:rPr lang="et-EE" sz="2800" dirty="0"/>
              <a:t>olema tasakaalus</a:t>
            </a:r>
            <a:r>
              <a:rPr lang="et-EE" dirty="0"/>
              <a:t> </a:t>
            </a:r>
            <a:r>
              <a:rPr lang="et-EE" sz="2800" dirty="0"/>
              <a:t>(võlga ei tohi</a:t>
            </a:r>
            <a:r>
              <a:rPr lang="et-EE" dirty="0"/>
              <a:t> </a:t>
            </a:r>
            <a:r>
              <a:rPr lang="et-EE" sz="2800" dirty="0"/>
              <a:t>olla)</a:t>
            </a:r>
          </a:p>
          <a:p>
            <a:pPr algn="just"/>
            <a:r>
              <a:rPr lang="et-EE" sz="2800" dirty="0"/>
              <a:t>Hõlmab 3-aastast elutsüklit: ettevalmistamine – kasutuselevõtt – rakendamine – kontroll</a:t>
            </a:r>
          </a:p>
        </p:txBody>
      </p:sp>
      <p:sp>
        <p:nvSpPr>
          <p:cNvPr id="2" name="Dia számának helye 1">
            <a:extLst>
              <a:ext uri="{FF2B5EF4-FFF2-40B4-BE49-F238E27FC236}">
                <a16:creationId xmlns:a16="http://schemas.microsoft.com/office/drawing/2014/main" id="{476B9E7A-C119-423E-8A76-59309B539237}"/>
              </a:ext>
            </a:extLst>
          </p:cNvPr>
          <p:cNvSpPr>
            <a:spLocks noGrp="1"/>
          </p:cNvSpPr>
          <p:nvPr>
            <p:ph type="sldNum" sz="quarter" idx="12"/>
          </p:nvPr>
        </p:nvSpPr>
        <p:spPr/>
        <p:txBody>
          <a:bodyPr/>
          <a:lstStyle/>
          <a:p>
            <a:fld id="{5C560587-37D9-4F8A-84F5-0FABA1F59EBC}" type="slidenum">
              <a:rPr lang="es-ES" smtClean="0"/>
              <a:t>7</a:t>
            </a:fld>
            <a:endParaRPr lang="et-EE"/>
          </a:p>
        </p:txBody>
      </p:sp>
    </p:spTree>
    <p:extLst>
      <p:ext uri="{BB962C8B-B14F-4D97-AF65-F5344CB8AC3E}">
        <p14:creationId xmlns:p14="http://schemas.microsoft.com/office/powerpoint/2010/main" val="76754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a:xfrm>
            <a:off x="687846" y="1665433"/>
            <a:ext cx="9942051" cy="3933261"/>
          </a:xfrm>
        </p:spPr>
        <p:txBody>
          <a:bodyPr>
            <a:noAutofit/>
          </a:bodyPr>
          <a:lstStyle/>
          <a:p>
            <a:pPr algn="l"/>
            <a:r>
              <a:rPr lang="et-EE" sz="3200" b="1" dirty="0">
                <a:solidFill>
                  <a:schemeClr val="tx1"/>
                </a:solidFill>
                <a:latin typeface="+mn-lt"/>
              </a:rPr>
              <a:t>Kes</a:t>
            </a:r>
            <a:r>
              <a:rPr lang="et-EE" dirty="0"/>
              <a:t> </a:t>
            </a:r>
            <a:r>
              <a:rPr lang="et-EE" sz="3200" b="1" dirty="0">
                <a:solidFill>
                  <a:schemeClr val="tx1"/>
                </a:solidFill>
                <a:latin typeface="+mn-lt"/>
              </a:rPr>
              <a:t>ELi eelarve üle otsustab?</a:t>
            </a:r>
          </a:p>
          <a:p>
            <a:pPr marL="0" indent="0" algn="l">
              <a:buNone/>
            </a:pPr>
            <a:r>
              <a:rPr lang="et-EE" sz="2800" dirty="0">
                <a:solidFill>
                  <a:srgbClr val="002060"/>
                </a:solidFill>
                <a:latin typeface="+mn-lt"/>
              </a:rPr>
              <a:t>A) </a:t>
            </a:r>
            <a:r>
              <a:rPr lang="et-EE" sz="2800" dirty="0">
                <a:solidFill>
                  <a:schemeClr val="tx1"/>
                </a:solidFill>
                <a:latin typeface="+mn-lt"/>
              </a:rPr>
              <a:t>Euroopa</a:t>
            </a:r>
            <a:r>
              <a:rPr lang="et-EE" sz="2800" dirty="0"/>
              <a:t> </a:t>
            </a:r>
            <a:r>
              <a:rPr lang="et-EE" sz="2800" dirty="0">
                <a:solidFill>
                  <a:schemeClr val="tx1"/>
                </a:solidFill>
                <a:latin typeface="+mn-lt"/>
              </a:rPr>
              <a:t>Komisjon</a:t>
            </a:r>
          </a:p>
          <a:p>
            <a:pPr marL="0" indent="0" algn="l">
              <a:buNone/>
            </a:pPr>
            <a:r>
              <a:rPr lang="et-EE" sz="2800" dirty="0">
                <a:solidFill>
                  <a:srgbClr val="002060"/>
                </a:solidFill>
                <a:latin typeface="+mn-lt"/>
              </a:rPr>
              <a:t>B) </a:t>
            </a:r>
            <a:r>
              <a:rPr lang="et-EE" sz="2800" dirty="0">
                <a:solidFill>
                  <a:schemeClr val="tx1"/>
                </a:solidFill>
                <a:latin typeface="+mn-lt"/>
              </a:rPr>
              <a:t>Euroopa</a:t>
            </a:r>
            <a:r>
              <a:rPr lang="et-EE" sz="2800" dirty="0"/>
              <a:t> </a:t>
            </a:r>
            <a:r>
              <a:rPr lang="et-EE" sz="2800" dirty="0">
                <a:solidFill>
                  <a:schemeClr val="tx1"/>
                </a:solidFill>
                <a:latin typeface="+mn-lt"/>
              </a:rPr>
              <a:t>Komisjon ja</a:t>
            </a:r>
            <a:r>
              <a:rPr lang="et-EE" sz="2800" dirty="0"/>
              <a:t> </a:t>
            </a:r>
            <a:r>
              <a:rPr lang="et-EE" sz="2800" dirty="0">
                <a:solidFill>
                  <a:schemeClr val="tx1"/>
                </a:solidFill>
                <a:latin typeface="+mn-lt"/>
              </a:rPr>
              <a:t>liikmesriigid</a:t>
            </a:r>
            <a:r>
              <a:rPr lang="et-EE" sz="2800" dirty="0"/>
              <a:t> </a:t>
            </a:r>
            <a:endParaRPr lang="et-EE" sz="2800" dirty="0">
              <a:solidFill>
                <a:schemeClr val="tx1"/>
              </a:solidFill>
              <a:latin typeface="+mn-lt"/>
            </a:endParaRPr>
          </a:p>
          <a:p>
            <a:pPr marL="0" indent="0" algn="l">
              <a:buNone/>
            </a:pPr>
            <a:r>
              <a:rPr lang="et-EE" sz="2800" dirty="0">
                <a:solidFill>
                  <a:srgbClr val="002060"/>
                </a:solidFill>
                <a:latin typeface="+mn-lt"/>
              </a:rPr>
              <a:t>C) </a:t>
            </a:r>
            <a:r>
              <a:rPr lang="et-EE" sz="2800" dirty="0">
                <a:solidFill>
                  <a:schemeClr val="tx1"/>
                </a:solidFill>
                <a:latin typeface="+mn-lt"/>
              </a:rPr>
              <a:t>Euroopa</a:t>
            </a:r>
            <a:r>
              <a:rPr lang="et-EE" sz="2800" dirty="0"/>
              <a:t> </a:t>
            </a:r>
            <a:r>
              <a:rPr lang="et-EE" sz="2800" dirty="0">
                <a:solidFill>
                  <a:schemeClr val="tx1"/>
                </a:solidFill>
                <a:latin typeface="+mn-lt"/>
              </a:rPr>
              <a:t>Komisjon ja</a:t>
            </a:r>
            <a:r>
              <a:rPr lang="et-EE" sz="2800" dirty="0"/>
              <a:t> </a:t>
            </a:r>
            <a:r>
              <a:rPr lang="et-EE" sz="2800" dirty="0">
                <a:solidFill>
                  <a:schemeClr val="tx1"/>
                </a:solidFill>
                <a:latin typeface="+mn-lt"/>
              </a:rPr>
              <a:t>liikmesriigid</a:t>
            </a:r>
            <a:r>
              <a:rPr lang="et-EE" sz="2800" dirty="0"/>
              <a:t> </a:t>
            </a:r>
            <a:r>
              <a:rPr lang="et-EE" sz="2800" dirty="0">
                <a:solidFill>
                  <a:schemeClr val="tx1"/>
                </a:solidFill>
                <a:latin typeface="+mn-lt"/>
              </a:rPr>
              <a:t>pärast eurobaromeetri</a:t>
            </a:r>
            <a:r>
              <a:rPr lang="et-EE" sz="2800" dirty="0"/>
              <a:t> </a:t>
            </a:r>
            <a:r>
              <a:rPr lang="et-EE" sz="2800" dirty="0">
                <a:solidFill>
                  <a:schemeClr val="tx1"/>
                </a:solidFill>
                <a:latin typeface="+mn-lt"/>
              </a:rPr>
              <a:t>uuringu   läbiviimist,</a:t>
            </a:r>
            <a:r>
              <a:rPr lang="et-EE" sz="2800" dirty="0"/>
              <a:t> </a:t>
            </a:r>
            <a:r>
              <a:rPr lang="et-EE" sz="2800" dirty="0">
                <a:solidFill>
                  <a:schemeClr val="tx1"/>
                </a:solidFill>
                <a:latin typeface="+mn-lt"/>
              </a:rPr>
              <a:t>et kuulda</a:t>
            </a:r>
            <a:r>
              <a:rPr lang="et-EE" sz="2800" dirty="0"/>
              <a:t> </a:t>
            </a:r>
            <a:r>
              <a:rPr lang="et-EE" sz="2800" dirty="0">
                <a:solidFill>
                  <a:schemeClr val="tx1"/>
                </a:solidFill>
                <a:latin typeface="+mn-lt"/>
              </a:rPr>
              <a:t>kodanike arvamust</a:t>
            </a:r>
          </a:p>
          <a:p>
            <a:pPr marL="0" indent="0" algn="l">
              <a:buNone/>
            </a:pPr>
            <a:endParaRPr lang="et-EE" sz="2800" dirty="0">
              <a:solidFill>
                <a:schemeClr val="tx1"/>
              </a:solidFill>
              <a:latin typeface="+mn-lt"/>
            </a:endParaRPr>
          </a:p>
          <a:p>
            <a:pPr marL="0" indent="0" algn="l">
              <a:lnSpc>
                <a:spcPct val="100000"/>
              </a:lnSpc>
              <a:buNone/>
            </a:pPr>
            <a:r>
              <a:rPr lang="fi-FI" sz="2800" dirty="0">
                <a:solidFill>
                  <a:srgbClr val="002060"/>
                </a:solidFill>
                <a:latin typeface="+mn-lt"/>
              </a:rPr>
              <a:t>D) </a:t>
            </a:r>
            <a:r>
              <a:rPr lang="fi-FI" sz="2800" dirty="0">
                <a:solidFill>
                  <a:schemeClr val="tx1"/>
                </a:solidFill>
                <a:latin typeface="+mn-lt"/>
              </a:rPr>
              <a:t>ELi eelarveesitab komisjon ja selle kiidavad heaks nõukogu ja EuroopaParlament</a:t>
            </a:r>
          </a:p>
          <a:p>
            <a:pPr marL="0" indent="0" algn="l">
              <a:buNone/>
            </a:pPr>
            <a:endParaRPr lang="et-EE" sz="3200" dirty="0">
              <a:solidFill>
                <a:schemeClr val="tx1"/>
              </a:solidFill>
              <a:latin typeface="+mn-lt"/>
            </a:endParaRPr>
          </a:p>
          <a:p>
            <a:pPr marL="0" indent="0" algn="l">
              <a:buNone/>
            </a:pPr>
            <a:endParaRPr lang="et-EE" sz="3200" dirty="0">
              <a:solidFill>
                <a:srgbClr val="002060"/>
              </a:solidFill>
              <a:latin typeface="+mn-lt"/>
            </a:endParaRPr>
          </a:p>
          <a:p>
            <a:pPr algn="just"/>
            <a:endParaRPr lang="et-EE" sz="3200" dirty="0"/>
          </a:p>
          <a:p>
            <a:pPr algn="just"/>
            <a:endParaRPr lang="et-EE" sz="3200" dirty="0"/>
          </a:p>
        </p:txBody>
      </p:sp>
      <p:sp>
        <p:nvSpPr>
          <p:cNvPr id="2" name="Título 1"/>
          <p:cNvSpPr>
            <a:spLocks noGrp="1"/>
          </p:cNvSpPr>
          <p:nvPr>
            <p:ph type="ctrTitle" idx="4294967295"/>
          </p:nvPr>
        </p:nvSpPr>
        <p:spPr>
          <a:xfrm>
            <a:off x="687847" y="641496"/>
            <a:ext cx="9942051" cy="1023937"/>
          </a:xfrm>
        </p:spPr>
        <p:txBody>
          <a:bodyPr>
            <a:normAutofit fontScale="90000"/>
          </a:bodyPr>
          <a:lstStyle/>
          <a:p>
            <a:r>
              <a:rPr lang="et-EE" sz="4000" b="1" dirty="0"/>
              <a:t>KÜSITLUS. PANGE OMA TEADMISED PROOVILE</a:t>
            </a:r>
            <a:br>
              <a:rPr dirty="0"/>
            </a:br>
            <a:endParaRPr lang="et-EE" sz="4000" b="1" dirty="0"/>
          </a:p>
        </p:txBody>
      </p:sp>
      <p:sp>
        <p:nvSpPr>
          <p:cNvPr id="5" name="Textfeld 4">
            <a:extLst>
              <a:ext uri="{FF2B5EF4-FFF2-40B4-BE49-F238E27FC236}">
                <a16:creationId xmlns:a16="http://schemas.microsoft.com/office/drawing/2014/main" id="{01E2DE94-C213-4BAB-B988-3639C414F520}"/>
              </a:ext>
            </a:extLst>
          </p:cNvPr>
          <p:cNvSpPr txBox="1"/>
          <p:nvPr/>
        </p:nvSpPr>
        <p:spPr>
          <a:xfrm>
            <a:off x="3705727" y="4324045"/>
            <a:ext cx="3368843" cy="492443"/>
          </a:xfrm>
          <a:prstGeom prst="rect">
            <a:avLst/>
          </a:prstGeom>
          <a:noFill/>
        </p:spPr>
        <p:txBody>
          <a:bodyPr wrap="square" rtlCol="0">
            <a:spAutoFit/>
          </a:bodyPr>
          <a:lstStyle/>
          <a:p>
            <a:r>
              <a:rPr lang="et-EE" sz="2600" dirty="0">
                <a:solidFill>
                  <a:schemeClr val="accent1">
                    <a:lumMod val="60000"/>
                    <a:lumOff val="40000"/>
                  </a:schemeClr>
                </a:solidFill>
              </a:rPr>
              <a:t>Õige vastus on</a:t>
            </a:r>
            <a:r>
              <a:rPr lang="et-EE" sz="2600" dirty="0"/>
              <a:t> </a:t>
            </a:r>
            <a:r>
              <a:rPr lang="et-EE" sz="2600" dirty="0">
                <a:solidFill>
                  <a:schemeClr val="accent1">
                    <a:lumMod val="60000"/>
                    <a:lumOff val="40000"/>
                  </a:schemeClr>
                </a:solidFill>
              </a:rPr>
              <a:t>D).</a:t>
            </a:r>
          </a:p>
        </p:txBody>
      </p:sp>
      <p:sp>
        <p:nvSpPr>
          <p:cNvPr id="4" name="Dia számának helye 3">
            <a:extLst>
              <a:ext uri="{FF2B5EF4-FFF2-40B4-BE49-F238E27FC236}">
                <a16:creationId xmlns:a16="http://schemas.microsoft.com/office/drawing/2014/main" id="{19D5877E-9497-4C43-A192-58C077EF7216}"/>
              </a:ext>
            </a:extLst>
          </p:cNvPr>
          <p:cNvSpPr>
            <a:spLocks noGrp="1"/>
          </p:cNvSpPr>
          <p:nvPr>
            <p:ph type="sldNum" sz="quarter" idx="12"/>
          </p:nvPr>
        </p:nvSpPr>
        <p:spPr/>
        <p:txBody>
          <a:bodyPr/>
          <a:lstStyle/>
          <a:p>
            <a:fld id="{4FAB73BC-B049-4115-A692-8D63A059BFB8}" type="slidenum">
              <a:rPr lang="en-US" smtClean="0"/>
              <a:pPr/>
              <a:t>8</a:t>
            </a:fld>
            <a:endParaRPr lang="et-EE" dirty="0"/>
          </a:p>
        </p:txBody>
      </p:sp>
    </p:spTree>
    <p:extLst>
      <p:ext uri="{BB962C8B-B14F-4D97-AF65-F5344CB8AC3E}">
        <p14:creationId xmlns:p14="http://schemas.microsoft.com/office/powerpoint/2010/main" val="10873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
              <a:rPr lang="et-EE" sz="4000" b="1" dirty="0"/>
              <a:t>IGA-AASTANE EELARVEMENETLUS</a:t>
            </a:r>
            <a:br/>
            <a:endParaRPr lang="et-EE" sz="4000" b="1" dirty="0"/>
          </a:p>
        </p:txBody>
      </p:sp>
      <p:sp>
        <p:nvSpPr>
          <p:cNvPr id="3" name="Subtítulo 2"/>
          <p:cNvSpPr>
            <a:spLocks noGrp="1"/>
          </p:cNvSpPr>
          <p:nvPr>
            <p:ph idx="1"/>
          </p:nvPr>
        </p:nvSpPr>
        <p:spPr/>
        <p:txBody>
          <a:bodyPr>
            <a:noAutofit/>
          </a:bodyPr>
          <a:lstStyle/>
          <a:p>
            <a:pPr algn="just"/>
            <a:endParaRPr lang="en-US" sz="3200" dirty="0"/>
          </a:p>
          <a:p>
            <a:pPr algn="just"/>
            <a:endParaRPr lang="es-ES" sz="3200" dirty="0"/>
          </a:p>
        </p:txBody>
      </p:sp>
      <p:sp>
        <p:nvSpPr>
          <p:cNvPr id="4" name="Rectángulo 3">
            <a:extLst>
              <a:ext uri="{FF2B5EF4-FFF2-40B4-BE49-F238E27FC236}">
                <a16:creationId xmlns:a16="http://schemas.microsoft.com/office/drawing/2014/main" id="{4CC50581-C06A-4899-8879-1C6A7F428AEE}"/>
              </a:ext>
            </a:extLst>
          </p:cNvPr>
          <p:cNvSpPr/>
          <p:nvPr/>
        </p:nvSpPr>
        <p:spPr>
          <a:xfrm>
            <a:off x="558496" y="1720840"/>
            <a:ext cx="10341568" cy="4431983"/>
          </a:xfrm>
          <a:prstGeom prst="rect">
            <a:avLst/>
          </a:prstGeom>
        </p:spPr>
        <p:txBody>
          <a:bodyPr wrap="square">
            <a:spAutoFit/>
          </a:bodyPr>
          <a:lstStyle/>
          <a:p>
            <a:pPr marL="342900" indent="-342900">
              <a:buFont typeface="Arial" panose="020B0604020202020204" pitchFamily="34" charset="0"/>
              <a:buChar char="•"/>
            </a:pPr>
            <a:r>
              <a:rPr lang="et-EE" sz="2400" dirty="0"/>
              <a:t>ELTL art 314: seadusandlik erimenetlus iga eelneva aasta 1. septembrist kuni 31. detsembrini</a:t>
            </a:r>
          </a:p>
          <a:p>
            <a:endParaRPr lang="et-EE" sz="2400" dirty="0">
              <a:solidFill>
                <a:schemeClr val="accent1">
                  <a:lumMod val="60000"/>
                  <a:lumOff val="40000"/>
                </a:schemeClr>
              </a:solidFill>
            </a:endParaRPr>
          </a:p>
          <a:p>
            <a:pPr marL="342900" indent="-342900">
              <a:buFont typeface="Arial" panose="020B0604020202020204" pitchFamily="34" charset="0"/>
              <a:buChar char="•"/>
            </a:pPr>
            <a:r>
              <a:rPr lang="et-EE" sz="2400" dirty="0"/>
              <a:t>SAMMUD</a:t>
            </a:r>
          </a:p>
          <a:p>
            <a:endParaRPr lang="et-EE" dirty="0"/>
          </a:p>
          <a:p>
            <a:pPr marL="800100" lvl="1" indent="-342900">
              <a:buFont typeface="+mj-lt"/>
              <a:buAutoNum type="arabicPeriod"/>
            </a:pPr>
            <a:r>
              <a:rPr lang="et-EE" b="1" dirty="0"/>
              <a:t>Euroopa Komisjon</a:t>
            </a:r>
            <a:r>
              <a:rPr lang="et-EE" dirty="0"/>
              <a:t> esitab esmalt iga-aastase eelarveprojekti.</a:t>
            </a:r>
          </a:p>
          <a:p>
            <a:pPr marL="800100" lvl="1" indent="-342900">
              <a:buFont typeface="+mj-lt"/>
              <a:buAutoNum type="arabicPeriod"/>
            </a:pPr>
            <a:r>
              <a:rPr lang="et-EE" dirty="0"/>
              <a:t>Eelarveprojekti peavad ELi nõukogus heaks kiitma </a:t>
            </a:r>
            <a:r>
              <a:rPr lang="et-EE" b="1" dirty="0"/>
              <a:t>riikide valitsused ja </a:t>
            </a:r>
            <a:r>
              <a:rPr lang="et-EE" dirty="0"/>
              <a:t>otsevalitud </a:t>
            </a:r>
            <a:r>
              <a:rPr lang="et-EE" b="1" dirty="0"/>
              <a:t>Euroopa Parlament.</a:t>
            </a:r>
            <a:endParaRPr lang="et-EE" dirty="0"/>
          </a:p>
          <a:p>
            <a:pPr marL="800100" lvl="1" indent="-342900">
              <a:buFont typeface="+mj-lt"/>
              <a:buAutoNum type="arabicPeriod"/>
            </a:pPr>
            <a:r>
              <a:rPr lang="et-EE" dirty="0"/>
              <a:t>Nii nõukogu kui parlament võivad eelarveprojekti muuta.</a:t>
            </a:r>
          </a:p>
          <a:p>
            <a:pPr marL="800100" lvl="1" indent="-342900">
              <a:buFont typeface="+mj-lt"/>
              <a:buAutoNum type="arabicPeriod"/>
            </a:pPr>
            <a:r>
              <a:rPr lang="et-EE" dirty="0"/>
              <a:t>Nõukogu ja parlament kiidavad lõpliku versiooni heaks.</a:t>
            </a:r>
          </a:p>
          <a:p>
            <a:endParaRPr lang="et-EE" dirty="0"/>
          </a:p>
          <a:p>
            <a:pPr marL="285750" indent="-285750">
              <a:buFont typeface="Arial" panose="020B0604020202020204" pitchFamily="34" charset="0"/>
              <a:buChar char="•"/>
            </a:pPr>
            <a:r>
              <a:rPr lang="et-EE" sz="2400" dirty="0"/>
              <a:t>MIS JUHTUB, KUI EELARVET EI VÕETA ÕIGEAEGSELT VASTU? </a:t>
            </a:r>
          </a:p>
          <a:p>
            <a:r>
              <a:rPr lang="en-US" dirty="0"/>
              <a:t>	</a:t>
            </a:r>
            <a:r>
              <a:rPr lang="et-EE" dirty="0"/>
              <a:t>– Ajutiste kaheteistkümnendike süsteem (ELTL artikkel 315)</a:t>
            </a:r>
          </a:p>
          <a:p>
            <a:pPr marL="285750" indent="-285750">
              <a:buFontTx/>
              <a:buChar char="-"/>
            </a:pPr>
            <a:endParaRPr lang="et-EE" dirty="0"/>
          </a:p>
        </p:txBody>
      </p:sp>
      <p:sp>
        <p:nvSpPr>
          <p:cNvPr id="5" name="Dia számának helye 4">
            <a:extLst>
              <a:ext uri="{FF2B5EF4-FFF2-40B4-BE49-F238E27FC236}">
                <a16:creationId xmlns:a16="http://schemas.microsoft.com/office/drawing/2014/main" id="{96F5121D-6B5C-486D-9CEC-765DA40BB4C4}"/>
              </a:ext>
            </a:extLst>
          </p:cNvPr>
          <p:cNvSpPr>
            <a:spLocks noGrp="1"/>
          </p:cNvSpPr>
          <p:nvPr>
            <p:ph type="sldNum" sz="quarter" idx="12"/>
          </p:nvPr>
        </p:nvSpPr>
        <p:spPr/>
        <p:txBody>
          <a:bodyPr/>
          <a:lstStyle/>
          <a:p>
            <a:fld id="{6113E31D-E2AB-40D1-8B51-AFA5AFEF393A}" type="slidenum">
              <a:rPr lang="en-US" smtClean="0"/>
              <a:t>9</a:t>
            </a:fld>
            <a:endParaRPr lang="et-EE" dirty="0"/>
          </a:p>
        </p:txBody>
      </p:sp>
    </p:spTree>
    <p:extLst>
      <p:ext uri="{BB962C8B-B14F-4D97-AF65-F5344CB8AC3E}">
        <p14:creationId xmlns:p14="http://schemas.microsoft.com/office/powerpoint/2010/main" val="3218741065"/>
      </p:ext>
    </p:extLst>
  </p:cSld>
  <p:clrMapOvr>
    <a:masterClrMapping/>
  </p:clrMapOvr>
</p:sld>
</file>

<file path=ppt/theme/theme1.xml><?xml version="1.0" encoding="utf-8"?>
<a:theme xmlns:a="http://schemas.openxmlformats.org/drawingml/2006/main" name="Rückblick">
  <a:themeElements>
    <a:clrScheme name="ERA Farben">
      <a:dk1>
        <a:srgbClr val="000000"/>
      </a:dk1>
      <a:lt1>
        <a:sysClr val="window" lastClr="FFFFFF"/>
      </a:lt1>
      <a:dk2>
        <a:srgbClr val="8B827B"/>
      </a:dk2>
      <a:lt2>
        <a:srgbClr val="D2D1D0"/>
      </a:lt2>
      <a:accent1>
        <a:srgbClr val="133C8B"/>
      </a:accent1>
      <a:accent2>
        <a:srgbClr val="8B827B"/>
      </a:accent2>
      <a:accent3>
        <a:srgbClr val="AE7F50"/>
      </a:accent3>
      <a:accent4>
        <a:srgbClr val="DECBB8"/>
      </a:accent4>
      <a:accent5>
        <a:srgbClr val="D2D1D0"/>
      </a:accent5>
      <a:accent6>
        <a:srgbClr val="FFFFFF"/>
      </a:accent6>
      <a:hlink>
        <a:srgbClr val="133C8B"/>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RA Presentation new design_en_211216" id="{55E8C793-4ACF-4C70-B58B-A863477BD569}" vid="{B933FDD9-FDD3-431E-A9E8-86E246603B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 Template</Template>
  <TotalTime>159</TotalTime>
  <Words>3687</Words>
  <Application>Microsoft Office PowerPoint</Application>
  <PresentationFormat>Widescreen</PresentationFormat>
  <Paragraphs>498</Paragraphs>
  <Slides>37</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Black</vt:lpstr>
      <vt:lpstr>Calibri</vt:lpstr>
      <vt:lpstr>Calibri Light</vt:lpstr>
      <vt:lpstr>Courier New</vt:lpstr>
      <vt:lpstr>Trebuchet MS</vt:lpstr>
      <vt:lpstr>Wingdings</vt:lpstr>
      <vt:lpstr>Rückblick</vt:lpstr>
      <vt:lpstr>  </vt:lpstr>
      <vt:lpstr>ÜLEVAADE</vt:lpstr>
      <vt:lpstr>1. MIKS peame ELi eelarvest rääkima? </vt:lpstr>
      <vt:lpstr>2. MILLAL eelarves kokku lepitakse?</vt:lpstr>
      <vt:lpstr> KÜSITLUS. PANGE OMA TEADMISED PROOVILE </vt:lpstr>
      <vt:lpstr>PowerPoint Presentation</vt:lpstr>
      <vt:lpstr>PowerPoint Presentation</vt:lpstr>
      <vt:lpstr>KÜSITLUS. PANGE OMA TEADMISED PROOVILE </vt:lpstr>
      <vt:lpstr> IGA-AASTANE EELARVEMENETLUS </vt:lpstr>
      <vt:lpstr> Mitmeaastane finantsraamistik </vt:lpstr>
      <vt:lpstr>3. KUI SUUR on ELi  eelarve?</vt:lpstr>
      <vt:lpstr> KÜSITLUS. PANGE OMA TEADMISED PROOVILE </vt:lpstr>
      <vt:lpstr>ELi 2020. aasta eelarve</vt:lpstr>
      <vt:lpstr>PowerPoint Presentation</vt:lpstr>
      <vt:lpstr> PANGE OMA TEADMISED PROOVILE </vt:lpstr>
      <vt:lpstr>4. MILLELE ELi   eelarvet kulutatakse?</vt:lpstr>
      <vt:lpstr> KÜSITLUS. PANGE OMA TEADMISED PROOVILE </vt:lpstr>
      <vt:lpstr> </vt:lpstr>
      <vt:lpstr>Mitmeaastane finantsraamistik 2014–2020 Programmide rahastamine rubriikide kaupa</vt:lpstr>
      <vt:lpstr>  </vt:lpstr>
      <vt:lpstr>  </vt:lpstr>
      <vt:lpstr>  </vt:lpstr>
      <vt:lpstr>PRIORITEEDID 2021–2027  MITMEAASTANE FINANTSRAAMISTIK</vt:lpstr>
      <vt:lpstr>ELi KULUD 2021–2027 (nõukogu poolt 2020. aasta juulis heaks kiidetud)</vt:lpstr>
      <vt:lpstr>ELi kulutuste jaotus 2021–2027</vt:lpstr>
      <vt:lpstr>PowerPoint Presentation</vt:lpstr>
      <vt:lpstr>5. KUST raha saadakse?</vt:lpstr>
      <vt:lpstr>ELi TULUD</vt:lpstr>
      <vt:lpstr>  </vt:lpstr>
      <vt:lpstr>ELI TULUD</vt:lpstr>
      <vt:lpstr> KÜSITLUS. PANGE OMA TEADMISED PROOVILE </vt:lpstr>
      <vt:lpstr>6. KES ELi eelarvet   rakendab? </vt:lpstr>
      <vt:lpstr>ELTL artikkel 317</vt:lpstr>
      <vt:lpstr> OTSENE- KAUDNE-ÜHINE Haldus </vt:lpstr>
      <vt:lpstr>PowerPoint Presentation</vt:lpstr>
      <vt:lpstr>VIIMANE KÜSITLUS — PANGE OMA TEADMISED PROOVILE</vt:lpstr>
      <vt:lpstr>Tänan  tähelepanu eest!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Academy of European Law</dc:title>
  <dc:creator>Riehle Cornelia</dc:creator>
  <cp:lastModifiedBy>Liisa Mets</cp:lastModifiedBy>
  <cp:revision>49</cp:revision>
  <cp:lastPrinted>2016-10-12T07:25:39Z</cp:lastPrinted>
  <dcterms:created xsi:type="dcterms:W3CDTF">2020-09-29T09:53:56Z</dcterms:created>
  <dcterms:modified xsi:type="dcterms:W3CDTF">2022-02-09T11:03:54Z</dcterms:modified>
</cp:coreProperties>
</file>